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9" r:id="rId3"/>
    <p:sldId id="267" r:id="rId4"/>
    <p:sldId id="268" r:id="rId5"/>
    <p:sldId id="263" r:id="rId6"/>
    <p:sldId id="258" r:id="rId7"/>
  </p:sldIdLst>
  <p:sldSz cx="7561263" cy="10693400"/>
  <p:notesSz cx="6858000" cy="9144000"/>
  <p:defaultTextStyle>
    <a:defPPr>
      <a:defRPr lang="pl-PL"/>
    </a:defPPr>
    <a:lvl1pPr marL="0" algn="l" defTabSz="104304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21522" algn="l" defTabSz="104304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43043" algn="l" defTabSz="104304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64566" algn="l" defTabSz="104304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86087" algn="l" defTabSz="104304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607609" algn="l" defTabSz="104304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129130" algn="l" defTabSz="104304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50652" algn="l" defTabSz="104304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72173" algn="l" defTabSz="104304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9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3464"/>
    <a:srgbClr val="FF8300"/>
    <a:srgbClr val="82A2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1827E9F-A8F4-45C1-9AAA-065194B04CFE}" v="2" dt="2024-11-26T12:06:18.56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3624" y="52"/>
      </p:cViewPr>
      <p:guideLst>
        <p:guide orient="horz" pos="3369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2671AE-11D6-4654-83CF-F8DEDBFE667F}" type="datetimeFigureOut">
              <a:rPr lang="pl-PL" smtClean="0"/>
              <a:t>27.11.2024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D85F3A-36CD-47FC-BEB4-F3A5285DD89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744541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chemat blokowy: proces alternatywny 6"/>
          <p:cNvSpPr/>
          <p:nvPr userDrawn="1"/>
        </p:nvSpPr>
        <p:spPr>
          <a:xfrm rot="20136869">
            <a:off x="-2054400" y="10050245"/>
            <a:ext cx="5542137" cy="9208683"/>
          </a:xfrm>
          <a:prstGeom prst="flowChartAlternateProcess">
            <a:avLst/>
          </a:prstGeom>
          <a:solidFill>
            <a:srgbClr val="243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54525" tIns="77262" rIns="154525" bIns="77262" rtlCol="0" anchor="ctr"/>
          <a:lstStyle/>
          <a:p>
            <a:pPr algn="ctr"/>
            <a:r>
              <a:rPr lang="pl-PL" dirty="0"/>
              <a:t> </a:t>
            </a:r>
          </a:p>
        </p:txBody>
      </p:sp>
      <p:sp>
        <p:nvSpPr>
          <p:cNvPr id="13" name="Schemat blokowy: proces alternatywny 12"/>
          <p:cNvSpPr/>
          <p:nvPr userDrawn="1"/>
        </p:nvSpPr>
        <p:spPr>
          <a:xfrm rot="19649270">
            <a:off x="5981589" y="-1130237"/>
            <a:ext cx="4802682" cy="6642919"/>
          </a:xfrm>
          <a:prstGeom prst="flowChartAlternateProcess">
            <a:avLst/>
          </a:prstGeom>
          <a:blipFill dpi="0" rotWithShape="0">
            <a:blip r:embed="rId2"/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54525" tIns="77262" rIns="154525" bIns="77262" rtlCol="0" anchor="ctr"/>
          <a:lstStyle/>
          <a:p>
            <a:pPr algn="ctr"/>
            <a:r>
              <a:rPr lang="pl-PL" dirty="0"/>
              <a:t> </a:t>
            </a:r>
          </a:p>
        </p:txBody>
      </p:sp>
      <p:sp>
        <p:nvSpPr>
          <p:cNvPr id="17" name="Tytuł 1"/>
          <p:cNvSpPr>
            <a:spLocks noGrp="1"/>
          </p:cNvSpPr>
          <p:nvPr userDrawn="1">
            <p:ph type="ctrTitle" hasCustomPrompt="1"/>
          </p:nvPr>
        </p:nvSpPr>
        <p:spPr>
          <a:xfrm>
            <a:off x="396255" y="1160137"/>
            <a:ext cx="2765239" cy="586163"/>
          </a:xfrm>
          <a:prstGeom prst="rect">
            <a:avLst/>
          </a:prstGeom>
        </p:spPr>
        <p:txBody>
          <a:bodyPr lIns="154525" tIns="77262" rIns="154525" bIns="77262" anchor="t">
            <a:noAutofit/>
          </a:bodyPr>
          <a:lstStyle>
            <a:lvl1pPr algn="l">
              <a:defRPr sz="2000">
                <a:solidFill>
                  <a:srgbClr val="243464"/>
                </a:solidFill>
                <a:latin typeface="Poppins SemiBold" panose="00000700000000000000" pitchFamily="2" charset="-18"/>
                <a:cs typeface="Poppins SemiBold" panose="00000700000000000000" pitchFamily="2" charset="-18"/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pic>
        <p:nvPicPr>
          <p:cNvPr id="20" name="Obraz 1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0551" y="378148"/>
            <a:ext cx="1584176" cy="1584176"/>
          </a:xfrm>
          <a:prstGeom prst="rect">
            <a:avLst/>
          </a:prstGeom>
        </p:spPr>
      </p:pic>
      <p:cxnSp>
        <p:nvCxnSpPr>
          <p:cNvPr id="22" name="Łącznik prostoliniowy 21"/>
          <p:cNvCxnSpPr/>
          <p:nvPr userDrawn="1"/>
        </p:nvCxnSpPr>
        <p:spPr>
          <a:xfrm>
            <a:off x="540271" y="1962324"/>
            <a:ext cx="3744416" cy="0"/>
          </a:xfrm>
          <a:prstGeom prst="line">
            <a:avLst/>
          </a:prstGeom>
          <a:ln w="25400">
            <a:solidFill>
              <a:srgbClr val="243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Symbol zastępczy tekstu 13"/>
          <p:cNvSpPr>
            <a:spLocks noGrp="1"/>
          </p:cNvSpPr>
          <p:nvPr>
            <p:ph type="body" sz="quarter" idx="11"/>
          </p:nvPr>
        </p:nvSpPr>
        <p:spPr>
          <a:xfrm>
            <a:off x="396255" y="2034332"/>
            <a:ext cx="2624063" cy="504056"/>
          </a:xfrm>
          <a:prstGeom prst="rect">
            <a:avLst/>
          </a:prstGeom>
        </p:spPr>
        <p:txBody>
          <a:bodyPr lIns="154525" tIns="77262" rIns="154525" bIns="77262" anchor="t">
            <a:normAutofit/>
          </a:bodyPr>
          <a:lstStyle>
            <a:lvl1pPr marL="0" indent="0">
              <a:buFontTx/>
              <a:buNone/>
              <a:defRPr sz="1200">
                <a:solidFill>
                  <a:srgbClr val="243464"/>
                </a:solidFill>
                <a:latin typeface="Poppins SemiBold" panose="00000700000000000000" pitchFamily="2" charset="-18"/>
                <a:cs typeface="Poppins SemiBold" panose="00000700000000000000" pitchFamily="2" charset="-18"/>
              </a:defRPr>
            </a:lvl1pPr>
            <a:lvl2pPr marL="1381994" indent="0">
              <a:buFontTx/>
              <a:buNone/>
              <a:defRPr sz="5100">
                <a:solidFill>
                  <a:srgbClr val="82A2CC"/>
                </a:solidFill>
                <a:latin typeface="Poppins" panose="00000500000000000000" pitchFamily="2" charset="-18"/>
                <a:cs typeface="Poppins" panose="00000500000000000000" pitchFamily="2" charset="-18"/>
              </a:defRPr>
            </a:lvl2pPr>
            <a:lvl3pPr marL="2763988" indent="0">
              <a:buFontTx/>
              <a:buNone/>
              <a:defRPr sz="5100">
                <a:solidFill>
                  <a:srgbClr val="82A2CC"/>
                </a:solidFill>
                <a:latin typeface="Poppins" panose="00000500000000000000" pitchFamily="2" charset="-18"/>
                <a:cs typeface="Poppins" panose="00000500000000000000" pitchFamily="2" charset="-18"/>
              </a:defRPr>
            </a:lvl3pPr>
            <a:lvl4pPr marL="4145982" indent="0">
              <a:buFontTx/>
              <a:buNone/>
              <a:defRPr sz="5100">
                <a:solidFill>
                  <a:srgbClr val="82A2CC"/>
                </a:solidFill>
                <a:latin typeface="Poppins" panose="00000500000000000000" pitchFamily="2" charset="-18"/>
                <a:cs typeface="Poppins" panose="00000500000000000000" pitchFamily="2" charset="-18"/>
              </a:defRPr>
            </a:lvl4pPr>
            <a:lvl5pPr marL="5527975" indent="0">
              <a:buFontTx/>
              <a:buNone/>
              <a:defRPr sz="5100">
                <a:solidFill>
                  <a:srgbClr val="82A2CC"/>
                </a:solidFill>
                <a:latin typeface="Poppins" panose="00000500000000000000" pitchFamily="2" charset="-18"/>
                <a:cs typeface="Poppins" panose="00000500000000000000" pitchFamily="2" charset="-18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cxnSp>
        <p:nvCxnSpPr>
          <p:cNvPr id="24" name="Łącznik prostoliniowy 23"/>
          <p:cNvCxnSpPr/>
          <p:nvPr userDrawn="1"/>
        </p:nvCxnSpPr>
        <p:spPr>
          <a:xfrm>
            <a:off x="540271" y="2682404"/>
            <a:ext cx="3744416" cy="0"/>
          </a:xfrm>
          <a:prstGeom prst="line">
            <a:avLst/>
          </a:prstGeom>
          <a:ln w="25400">
            <a:solidFill>
              <a:srgbClr val="243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Symbol zastępczy tekstu 13"/>
          <p:cNvSpPr>
            <a:spLocks noGrp="1"/>
          </p:cNvSpPr>
          <p:nvPr>
            <p:ph type="body" sz="quarter" idx="12" hasCustomPrompt="1"/>
          </p:nvPr>
        </p:nvSpPr>
        <p:spPr>
          <a:xfrm>
            <a:off x="396255" y="2826420"/>
            <a:ext cx="4133433" cy="1296144"/>
          </a:xfrm>
          <a:prstGeom prst="rect">
            <a:avLst/>
          </a:prstGeom>
        </p:spPr>
        <p:txBody>
          <a:bodyPr lIns="154525" tIns="77262" rIns="154525" bIns="77262" anchor="t">
            <a:normAutofit/>
          </a:bodyPr>
          <a:lstStyle>
            <a:lvl1pPr marL="171450" indent="-171450">
              <a:buFontTx/>
              <a:buBlip>
                <a:blip r:embed="rId4"/>
              </a:buBlip>
              <a:defRPr sz="1200">
                <a:solidFill>
                  <a:srgbClr val="82A2CC"/>
                </a:solidFill>
                <a:latin typeface="Poppins" panose="00000500000000000000" pitchFamily="2" charset="-18"/>
                <a:cs typeface="Poppins" panose="00000500000000000000" pitchFamily="2" charset="-18"/>
              </a:defRPr>
            </a:lvl1pPr>
            <a:lvl2pPr marL="1381994" indent="0">
              <a:buFontTx/>
              <a:buNone/>
              <a:defRPr sz="5100">
                <a:solidFill>
                  <a:srgbClr val="82A2CC"/>
                </a:solidFill>
                <a:latin typeface="Poppins" panose="00000500000000000000" pitchFamily="2" charset="-18"/>
                <a:cs typeface="Poppins" panose="00000500000000000000" pitchFamily="2" charset="-18"/>
              </a:defRPr>
            </a:lvl2pPr>
            <a:lvl3pPr marL="2763988" indent="0">
              <a:buFontTx/>
              <a:buNone/>
              <a:defRPr sz="5100">
                <a:solidFill>
                  <a:srgbClr val="82A2CC"/>
                </a:solidFill>
                <a:latin typeface="Poppins" panose="00000500000000000000" pitchFamily="2" charset="-18"/>
                <a:cs typeface="Poppins" panose="00000500000000000000" pitchFamily="2" charset="-18"/>
              </a:defRPr>
            </a:lvl3pPr>
            <a:lvl4pPr marL="4145982" indent="0">
              <a:buFontTx/>
              <a:buNone/>
              <a:defRPr sz="5100">
                <a:solidFill>
                  <a:srgbClr val="82A2CC"/>
                </a:solidFill>
                <a:latin typeface="Poppins" panose="00000500000000000000" pitchFamily="2" charset="-18"/>
                <a:cs typeface="Poppins" panose="00000500000000000000" pitchFamily="2" charset="-18"/>
              </a:defRPr>
            </a:lvl4pPr>
            <a:lvl5pPr marL="5527975" indent="0">
              <a:buFontTx/>
              <a:buNone/>
              <a:defRPr sz="5100">
                <a:solidFill>
                  <a:srgbClr val="82A2CC"/>
                </a:solidFill>
                <a:latin typeface="Poppins" panose="00000500000000000000" pitchFamily="2" charset="-18"/>
                <a:cs typeface="Poppins" panose="00000500000000000000" pitchFamily="2" charset="-18"/>
              </a:defRPr>
            </a:lvl5pPr>
          </a:lstStyle>
          <a:p>
            <a:pPr lvl="0"/>
            <a:r>
              <a:rPr lang="pl-PL" dirty="0"/>
              <a:t>    Kliknij, aby edytować style wzorca tekstu</a:t>
            </a:r>
          </a:p>
        </p:txBody>
      </p:sp>
      <p:sp>
        <p:nvSpPr>
          <p:cNvPr id="26" name="Symbol zastępczy tekstu 13"/>
          <p:cNvSpPr>
            <a:spLocks noGrp="1"/>
          </p:cNvSpPr>
          <p:nvPr>
            <p:ph type="body" sz="quarter" idx="13"/>
          </p:nvPr>
        </p:nvSpPr>
        <p:spPr>
          <a:xfrm>
            <a:off x="540271" y="5137726"/>
            <a:ext cx="6336704" cy="4745478"/>
          </a:xfrm>
          <a:prstGeom prst="rect">
            <a:avLst/>
          </a:prstGeom>
        </p:spPr>
        <p:txBody>
          <a:bodyPr lIns="154525" tIns="77262" rIns="154525" bIns="77262" anchor="t">
            <a:norm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Poppins" panose="00000500000000000000" pitchFamily="2" charset="-18"/>
                <a:cs typeface="Poppins" panose="00000500000000000000" pitchFamily="2" charset="-18"/>
              </a:defRPr>
            </a:lvl1pPr>
            <a:lvl2pPr marL="1381994" indent="0">
              <a:buFontTx/>
              <a:buNone/>
              <a:defRPr sz="5100">
                <a:solidFill>
                  <a:srgbClr val="82A2CC"/>
                </a:solidFill>
                <a:latin typeface="Poppins" panose="00000500000000000000" pitchFamily="2" charset="-18"/>
                <a:cs typeface="Poppins" panose="00000500000000000000" pitchFamily="2" charset="-18"/>
              </a:defRPr>
            </a:lvl2pPr>
            <a:lvl3pPr marL="2763988" indent="0">
              <a:buFontTx/>
              <a:buNone/>
              <a:defRPr sz="5100">
                <a:solidFill>
                  <a:srgbClr val="82A2CC"/>
                </a:solidFill>
                <a:latin typeface="Poppins" panose="00000500000000000000" pitchFamily="2" charset="-18"/>
                <a:cs typeface="Poppins" panose="00000500000000000000" pitchFamily="2" charset="-18"/>
              </a:defRPr>
            </a:lvl3pPr>
            <a:lvl4pPr marL="4145982" indent="0">
              <a:buFontTx/>
              <a:buNone/>
              <a:defRPr sz="5100">
                <a:solidFill>
                  <a:srgbClr val="82A2CC"/>
                </a:solidFill>
                <a:latin typeface="Poppins" panose="00000500000000000000" pitchFamily="2" charset="-18"/>
                <a:cs typeface="Poppins" panose="00000500000000000000" pitchFamily="2" charset="-18"/>
              </a:defRPr>
            </a:lvl4pPr>
            <a:lvl5pPr marL="5527975" indent="0">
              <a:buFontTx/>
              <a:buNone/>
              <a:defRPr sz="5100">
                <a:solidFill>
                  <a:srgbClr val="82A2CC"/>
                </a:solidFill>
                <a:latin typeface="Poppins" panose="00000500000000000000" pitchFamily="2" charset="-18"/>
                <a:cs typeface="Poppins" panose="00000500000000000000" pitchFamily="2" charset="-18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30" name="Symbol zastępczy tekstu 13"/>
          <p:cNvSpPr>
            <a:spLocks noGrp="1"/>
          </p:cNvSpPr>
          <p:nvPr>
            <p:ph type="body" sz="quarter" idx="14" hasCustomPrompt="1"/>
          </p:nvPr>
        </p:nvSpPr>
        <p:spPr>
          <a:xfrm>
            <a:off x="716668" y="4563903"/>
            <a:ext cx="6016291" cy="422757"/>
          </a:xfrm>
          <a:prstGeom prst="rect">
            <a:avLst/>
          </a:prstGeom>
        </p:spPr>
        <p:txBody>
          <a:bodyPr lIns="154525" tIns="77262" rIns="154525" bIns="77262" anchor="t">
            <a:normAutofit/>
          </a:bodyPr>
          <a:lstStyle>
            <a:lvl1pPr marL="0" indent="0">
              <a:buFontTx/>
              <a:buNone/>
              <a:defRPr sz="1500">
                <a:solidFill>
                  <a:srgbClr val="243464"/>
                </a:solidFill>
                <a:latin typeface="Poppins SemiBold" panose="00000700000000000000" pitchFamily="2" charset="-18"/>
                <a:cs typeface="Poppins SemiBold" panose="00000700000000000000" pitchFamily="2" charset="-18"/>
              </a:defRPr>
            </a:lvl1pPr>
            <a:lvl2pPr marL="1381994" indent="0">
              <a:buFontTx/>
              <a:buNone/>
              <a:defRPr sz="5100">
                <a:solidFill>
                  <a:srgbClr val="82A2CC"/>
                </a:solidFill>
                <a:latin typeface="Poppins" panose="00000500000000000000" pitchFamily="2" charset="-18"/>
                <a:cs typeface="Poppins" panose="00000500000000000000" pitchFamily="2" charset="-18"/>
              </a:defRPr>
            </a:lvl2pPr>
            <a:lvl3pPr marL="2763988" indent="0">
              <a:buFontTx/>
              <a:buNone/>
              <a:defRPr sz="5100">
                <a:solidFill>
                  <a:srgbClr val="82A2CC"/>
                </a:solidFill>
                <a:latin typeface="Poppins" panose="00000500000000000000" pitchFamily="2" charset="-18"/>
                <a:cs typeface="Poppins" panose="00000500000000000000" pitchFamily="2" charset="-18"/>
              </a:defRPr>
            </a:lvl3pPr>
            <a:lvl4pPr marL="4145982" indent="0">
              <a:buFontTx/>
              <a:buNone/>
              <a:defRPr sz="5100">
                <a:solidFill>
                  <a:srgbClr val="82A2CC"/>
                </a:solidFill>
                <a:latin typeface="Poppins" panose="00000500000000000000" pitchFamily="2" charset="-18"/>
                <a:cs typeface="Poppins" panose="00000500000000000000" pitchFamily="2" charset="-18"/>
              </a:defRPr>
            </a:lvl4pPr>
            <a:lvl5pPr marL="5527975" indent="0">
              <a:buFontTx/>
              <a:buNone/>
              <a:defRPr sz="5100">
                <a:solidFill>
                  <a:srgbClr val="82A2CC"/>
                </a:solidFill>
                <a:latin typeface="Poppins" panose="00000500000000000000" pitchFamily="2" charset="-18"/>
                <a:cs typeface="Poppins" panose="00000500000000000000" pitchFamily="2" charset="-18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grpSp>
        <p:nvGrpSpPr>
          <p:cNvPr id="35" name="Grupa 34"/>
          <p:cNvGrpSpPr/>
          <p:nvPr userDrawn="1"/>
        </p:nvGrpSpPr>
        <p:grpSpPr>
          <a:xfrm>
            <a:off x="-1403945" y="4554612"/>
            <a:ext cx="2016224" cy="378317"/>
            <a:chOff x="-2608738" y="702023"/>
            <a:chExt cx="9594085" cy="1800200"/>
          </a:xfrm>
        </p:grpSpPr>
        <p:sp>
          <p:nvSpPr>
            <p:cNvPr id="36" name="Schemat blokowy: opóźnienie 35"/>
            <p:cNvSpPr/>
            <p:nvPr userDrawn="1"/>
          </p:nvSpPr>
          <p:spPr>
            <a:xfrm>
              <a:off x="5185147" y="702023"/>
              <a:ext cx="1800200" cy="1800200"/>
            </a:xfrm>
            <a:prstGeom prst="flowChartDelay">
              <a:avLst/>
            </a:prstGeom>
            <a:solidFill>
              <a:srgbClr val="82A2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37" name="Prostokąt 36"/>
            <p:cNvSpPr/>
            <p:nvPr userDrawn="1"/>
          </p:nvSpPr>
          <p:spPr>
            <a:xfrm>
              <a:off x="-2608738" y="702023"/>
              <a:ext cx="7793885" cy="1800200"/>
            </a:xfrm>
            <a:prstGeom prst="rect">
              <a:avLst/>
            </a:prstGeom>
            <a:solidFill>
              <a:srgbClr val="82A2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 dirty="0"/>
            </a:p>
          </p:txBody>
        </p:sp>
      </p:grpSp>
      <p:grpSp>
        <p:nvGrpSpPr>
          <p:cNvPr id="38" name="Grupa 37"/>
          <p:cNvGrpSpPr/>
          <p:nvPr userDrawn="1"/>
        </p:nvGrpSpPr>
        <p:grpSpPr>
          <a:xfrm rot="5400000">
            <a:off x="3384672" y="1908127"/>
            <a:ext cx="4194571" cy="378317"/>
            <a:chOff x="-12974276" y="702023"/>
            <a:chExt cx="19959623" cy="1800200"/>
          </a:xfrm>
        </p:grpSpPr>
        <p:sp>
          <p:nvSpPr>
            <p:cNvPr id="39" name="Schemat blokowy: opóźnienie 38"/>
            <p:cNvSpPr/>
            <p:nvPr userDrawn="1"/>
          </p:nvSpPr>
          <p:spPr>
            <a:xfrm>
              <a:off x="5185147" y="702023"/>
              <a:ext cx="1800200" cy="1800200"/>
            </a:xfrm>
            <a:prstGeom prst="flowChartDelay">
              <a:avLst/>
            </a:prstGeom>
            <a:solidFill>
              <a:srgbClr val="FF8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40" name="Prostokąt 39"/>
            <p:cNvSpPr/>
            <p:nvPr userDrawn="1"/>
          </p:nvSpPr>
          <p:spPr>
            <a:xfrm>
              <a:off x="-12974276" y="702023"/>
              <a:ext cx="18159423" cy="1800200"/>
            </a:xfrm>
            <a:prstGeom prst="rect">
              <a:avLst/>
            </a:prstGeom>
            <a:solidFill>
              <a:srgbClr val="FF8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 dirty="0"/>
            </a:p>
          </p:txBody>
        </p:sp>
      </p:grpSp>
    </p:spTree>
    <p:extLst>
      <p:ext uri="{BB962C8B-B14F-4D97-AF65-F5344CB8AC3E}">
        <p14:creationId xmlns:p14="http://schemas.microsoft.com/office/powerpoint/2010/main" val="2621868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i zawartoś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kąt 12"/>
          <p:cNvSpPr/>
          <p:nvPr userDrawn="1"/>
        </p:nvSpPr>
        <p:spPr>
          <a:xfrm>
            <a:off x="0" y="0"/>
            <a:ext cx="7561263" cy="2977627"/>
          </a:xfrm>
          <a:prstGeom prst="rect">
            <a:avLst/>
          </a:prstGeom>
          <a:solidFill>
            <a:srgbClr val="243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Schemat blokowy: proces alternatywny 7"/>
          <p:cNvSpPr/>
          <p:nvPr userDrawn="1"/>
        </p:nvSpPr>
        <p:spPr>
          <a:xfrm rot="16805858">
            <a:off x="2834059" y="-2028784"/>
            <a:ext cx="2836342" cy="8702294"/>
          </a:xfrm>
          <a:prstGeom prst="flowChartAlternateProcess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54525" tIns="77262" rIns="154525" bIns="77262" rtlCol="0" anchor="ctr"/>
          <a:lstStyle/>
          <a:p>
            <a:pPr algn="ctr"/>
            <a:endParaRPr lang="pl-PL" dirty="0"/>
          </a:p>
        </p:txBody>
      </p:sp>
      <p:sp>
        <p:nvSpPr>
          <p:cNvPr id="17" name="Symbol zastępczy tekstu 13"/>
          <p:cNvSpPr>
            <a:spLocks noGrp="1"/>
          </p:cNvSpPr>
          <p:nvPr>
            <p:ph type="body" sz="quarter" idx="13"/>
          </p:nvPr>
        </p:nvSpPr>
        <p:spPr>
          <a:xfrm>
            <a:off x="612279" y="1960083"/>
            <a:ext cx="6336704" cy="8067137"/>
          </a:xfrm>
          <a:prstGeom prst="rect">
            <a:avLst/>
          </a:prstGeom>
        </p:spPr>
        <p:txBody>
          <a:bodyPr lIns="154525" tIns="77262" rIns="154525" bIns="77262" anchor="t">
            <a:norm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Poppins" panose="00000500000000000000" pitchFamily="2" charset="-18"/>
                <a:cs typeface="Poppins" panose="00000500000000000000" pitchFamily="2" charset="-18"/>
              </a:defRPr>
            </a:lvl1pPr>
            <a:lvl2pPr marL="1381994" indent="0">
              <a:buFontTx/>
              <a:buNone/>
              <a:defRPr sz="5100">
                <a:solidFill>
                  <a:srgbClr val="82A2CC"/>
                </a:solidFill>
                <a:latin typeface="Poppins" panose="00000500000000000000" pitchFamily="2" charset="-18"/>
                <a:cs typeface="Poppins" panose="00000500000000000000" pitchFamily="2" charset="-18"/>
              </a:defRPr>
            </a:lvl2pPr>
            <a:lvl3pPr marL="2763988" indent="0">
              <a:buFontTx/>
              <a:buNone/>
              <a:defRPr sz="5100">
                <a:solidFill>
                  <a:srgbClr val="82A2CC"/>
                </a:solidFill>
                <a:latin typeface="Poppins" panose="00000500000000000000" pitchFamily="2" charset="-18"/>
                <a:cs typeface="Poppins" panose="00000500000000000000" pitchFamily="2" charset="-18"/>
              </a:defRPr>
            </a:lvl3pPr>
            <a:lvl4pPr marL="4145982" indent="0">
              <a:buFontTx/>
              <a:buNone/>
              <a:defRPr sz="5100">
                <a:solidFill>
                  <a:srgbClr val="82A2CC"/>
                </a:solidFill>
                <a:latin typeface="Poppins" panose="00000500000000000000" pitchFamily="2" charset="-18"/>
                <a:cs typeface="Poppins" panose="00000500000000000000" pitchFamily="2" charset="-18"/>
              </a:defRPr>
            </a:lvl4pPr>
            <a:lvl5pPr marL="5527975" indent="0">
              <a:buFontTx/>
              <a:buNone/>
              <a:defRPr sz="5100">
                <a:solidFill>
                  <a:srgbClr val="82A2CC"/>
                </a:solidFill>
                <a:latin typeface="Poppins" panose="00000500000000000000" pitchFamily="2" charset="-18"/>
                <a:cs typeface="Poppins" panose="00000500000000000000" pitchFamily="2" charset="-18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21" name="Symbol zastępczy tekstu 13"/>
          <p:cNvSpPr>
            <a:spLocks noGrp="1"/>
          </p:cNvSpPr>
          <p:nvPr>
            <p:ph type="body" sz="quarter" idx="14" hasCustomPrompt="1"/>
          </p:nvPr>
        </p:nvSpPr>
        <p:spPr>
          <a:xfrm>
            <a:off x="716668" y="1384019"/>
            <a:ext cx="6016291" cy="422757"/>
          </a:xfrm>
          <a:prstGeom prst="rect">
            <a:avLst/>
          </a:prstGeom>
        </p:spPr>
        <p:txBody>
          <a:bodyPr lIns="154525" tIns="77262" rIns="154525" bIns="77262" anchor="t">
            <a:normAutofit/>
          </a:bodyPr>
          <a:lstStyle>
            <a:lvl1pPr marL="0" indent="0">
              <a:buFontTx/>
              <a:buNone/>
              <a:defRPr sz="1500">
                <a:solidFill>
                  <a:srgbClr val="243464"/>
                </a:solidFill>
                <a:latin typeface="Poppins SemiBold" panose="00000700000000000000" pitchFamily="2" charset="-18"/>
                <a:cs typeface="Poppins SemiBold" panose="00000700000000000000" pitchFamily="2" charset="-18"/>
              </a:defRPr>
            </a:lvl1pPr>
            <a:lvl2pPr marL="1381994" indent="0">
              <a:buFontTx/>
              <a:buNone/>
              <a:defRPr sz="5100">
                <a:solidFill>
                  <a:srgbClr val="82A2CC"/>
                </a:solidFill>
                <a:latin typeface="Poppins" panose="00000500000000000000" pitchFamily="2" charset="-18"/>
                <a:cs typeface="Poppins" panose="00000500000000000000" pitchFamily="2" charset="-18"/>
              </a:defRPr>
            </a:lvl2pPr>
            <a:lvl3pPr marL="2763988" indent="0">
              <a:buFontTx/>
              <a:buNone/>
              <a:defRPr sz="5100">
                <a:solidFill>
                  <a:srgbClr val="82A2CC"/>
                </a:solidFill>
                <a:latin typeface="Poppins" panose="00000500000000000000" pitchFamily="2" charset="-18"/>
                <a:cs typeface="Poppins" panose="00000500000000000000" pitchFamily="2" charset="-18"/>
              </a:defRPr>
            </a:lvl3pPr>
            <a:lvl4pPr marL="4145982" indent="0">
              <a:buFontTx/>
              <a:buNone/>
              <a:defRPr sz="5100">
                <a:solidFill>
                  <a:srgbClr val="82A2CC"/>
                </a:solidFill>
                <a:latin typeface="Poppins" panose="00000500000000000000" pitchFamily="2" charset="-18"/>
                <a:cs typeface="Poppins" panose="00000500000000000000" pitchFamily="2" charset="-18"/>
              </a:defRPr>
            </a:lvl4pPr>
            <a:lvl5pPr marL="5527975" indent="0">
              <a:buFontTx/>
              <a:buNone/>
              <a:defRPr sz="5100">
                <a:solidFill>
                  <a:srgbClr val="82A2CC"/>
                </a:solidFill>
                <a:latin typeface="Poppins" panose="00000500000000000000" pitchFamily="2" charset="-18"/>
                <a:cs typeface="Poppins" panose="00000500000000000000" pitchFamily="2" charset="-18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grpSp>
        <p:nvGrpSpPr>
          <p:cNvPr id="24" name="Grupa 23"/>
          <p:cNvGrpSpPr/>
          <p:nvPr userDrawn="1"/>
        </p:nvGrpSpPr>
        <p:grpSpPr>
          <a:xfrm>
            <a:off x="-1403945" y="1384019"/>
            <a:ext cx="2016224" cy="378317"/>
            <a:chOff x="-2608738" y="702023"/>
            <a:chExt cx="9594085" cy="1800200"/>
          </a:xfrm>
        </p:grpSpPr>
        <p:sp>
          <p:nvSpPr>
            <p:cNvPr id="25" name="Schemat blokowy: opóźnienie 24"/>
            <p:cNvSpPr/>
            <p:nvPr userDrawn="1"/>
          </p:nvSpPr>
          <p:spPr>
            <a:xfrm>
              <a:off x="5185147" y="702023"/>
              <a:ext cx="1800200" cy="1800200"/>
            </a:xfrm>
            <a:prstGeom prst="flowChartDelay">
              <a:avLst/>
            </a:prstGeom>
            <a:solidFill>
              <a:srgbClr val="82A2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26" name="Prostokąt 25"/>
            <p:cNvSpPr/>
            <p:nvPr userDrawn="1"/>
          </p:nvSpPr>
          <p:spPr>
            <a:xfrm>
              <a:off x="-2608738" y="702023"/>
              <a:ext cx="7793885" cy="1800200"/>
            </a:xfrm>
            <a:prstGeom prst="rect">
              <a:avLst/>
            </a:prstGeom>
            <a:solidFill>
              <a:srgbClr val="82A2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 dirty="0"/>
            </a:p>
          </p:txBody>
        </p:sp>
      </p:grpSp>
      <p:sp>
        <p:nvSpPr>
          <p:cNvPr id="28" name="Schemat blokowy: proces alternatywny 27"/>
          <p:cNvSpPr/>
          <p:nvPr userDrawn="1"/>
        </p:nvSpPr>
        <p:spPr>
          <a:xfrm rot="16805858">
            <a:off x="6649950" y="9010781"/>
            <a:ext cx="2836342" cy="3365236"/>
          </a:xfrm>
          <a:prstGeom prst="flowChartAlternateProcess">
            <a:avLst/>
          </a:prstGeom>
          <a:solidFill>
            <a:srgbClr val="FF8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54525" tIns="77262" rIns="154525" bIns="77262" rtlCol="0" anchor="ctr"/>
          <a:lstStyle/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5969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główek sekcj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chemat blokowy: proces alternatywny 16"/>
          <p:cNvSpPr/>
          <p:nvPr userDrawn="1"/>
        </p:nvSpPr>
        <p:spPr>
          <a:xfrm rot="19649270">
            <a:off x="-918751" y="7845015"/>
            <a:ext cx="4802682" cy="6642919"/>
          </a:xfrm>
          <a:prstGeom prst="flowChartAlternateProcess">
            <a:avLst/>
          </a:prstGeom>
          <a:blipFill dpi="0" rotWithShape="0">
            <a:blip r:embed="rId2"/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54525" tIns="77262" rIns="154525" bIns="77262" rtlCol="0" anchor="ctr"/>
          <a:lstStyle/>
          <a:p>
            <a:pPr algn="ctr"/>
            <a:r>
              <a:rPr lang="pl-PL" dirty="0"/>
              <a:t> </a:t>
            </a:r>
          </a:p>
        </p:txBody>
      </p:sp>
      <p:grpSp>
        <p:nvGrpSpPr>
          <p:cNvPr id="18" name="Grupa 17"/>
          <p:cNvGrpSpPr/>
          <p:nvPr userDrawn="1"/>
        </p:nvGrpSpPr>
        <p:grpSpPr>
          <a:xfrm>
            <a:off x="-33990" y="8064727"/>
            <a:ext cx="4194571" cy="378317"/>
            <a:chOff x="-12974276" y="702023"/>
            <a:chExt cx="19959623" cy="1800200"/>
          </a:xfrm>
        </p:grpSpPr>
        <p:sp>
          <p:nvSpPr>
            <p:cNvPr id="19" name="Schemat blokowy: opóźnienie 18"/>
            <p:cNvSpPr/>
            <p:nvPr userDrawn="1"/>
          </p:nvSpPr>
          <p:spPr>
            <a:xfrm>
              <a:off x="5185147" y="702023"/>
              <a:ext cx="1800200" cy="1800200"/>
            </a:xfrm>
            <a:prstGeom prst="flowChartDelay">
              <a:avLst/>
            </a:prstGeom>
            <a:solidFill>
              <a:srgbClr val="FF8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20" name="Prostokąt 19"/>
            <p:cNvSpPr/>
            <p:nvPr userDrawn="1"/>
          </p:nvSpPr>
          <p:spPr>
            <a:xfrm>
              <a:off x="-12974276" y="702023"/>
              <a:ext cx="18159423" cy="1800200"/>
            </a:xfrm>
            <a:prstGeom prst="rect">
              <a:avLst/>
            </a:prstGeom>
            <a:solidFill>
              <a:srgbClr val="FF8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 dirty="0"/>
            </a:p>
          </p:txBody>
        </p:sp>
      </p:grpSp>
      <p:sp>
        <p:nvSpPr>
          <p:cNvPr id="21" name="Symbol zastępczy tekstu 13"/>
          <p:cNvSpPr>
            <a:spLocks noGrp="1"/>
          </p:cNvSpPr>
          <p:nvPr>
            <p:ph type="body" sz="quarter" idx="13"/>
          </p:nvPr>
        </p:nvSpPr>
        <p:spPr>
          <a:xfrm>
            <a:off x="4356695" y="8064727"/>
            <a:ext cx="2664296" cy="2108750"/>
          </a:xfrm>
          <a:prstGeom prst="rect">
            <a:avLst/>
          </a:prstGeom>
        </p:spPr>
        <p:txBody>
          <a:bodyPr lIns="154525" tIns="77262" rIns="154525" bIns="77262" anchor="t">
            <a:normAutofit/>
          </a:bodyPr>
          <a:lstStyle>
            <a:lvl1pPr marL="0" indent="0">
              <a:buFontTx/>
              <a:buNone/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typeface="Poppins" panose="00000500000000000000" pitchFamily="2" charset="-18"/>
                <a:cs typeface="Poppins" panose="00000500000000000000" pitchFamily="2" charset="-18"/>
              </a:defRPr>
            </a:lvl1pPr>
            <a:lvl2pPr marL="1381994" indent="0">
              <a:buFontTx/>
              <a:buNone/>
              <a:defRPr sz="5100">
                <a:solidFill>
                  <a:srgbClr val="82A2CC"/>
                </a:solidFill>
                <a:latin typeface="Poppins" panose="00000500000000000000" pitchFamily="2" charset="-18"/>
                <a:cs typeface="Poppins" panose="00000500000000000000" pitchFamily="2" charset="-18"/>
              </a:defRPr>
            </a:lvl2pPr>
            <a:lvl3pPr marL="2763988" indent="0">
              <a:buFontTx/>
              <a:buNone/>
              <a:defRPr sz="5100">
                <a:solidFill>
                  <a:srgbClr val="82A2CC"/>
                </a:solidFill>
                <a:latin typeface="Poppins" panose="00000500000000000000" pitchFamily="2" charset="-18"/>
                <a:cs typeface="Poppins" panose="00000500000000000000" pitchFamily="2" charset="-18"/>
              </a:defRPr>
            </a:lvl3pPr>
            <a:lvl4pPr marL="4145982" indent="0">
              <a:buFontTx/>
              <a:buNone/>
              <a:defRPr sz="5100">
                <a:solidFill>
                  <a:srgbClr val="82A2CC"/>
                </a:solidFill>
                <a:latin typeface="Poppins" panose="00000500000000000000" pitchFamily="2" charset="-18"/>
                <a:cs typeface="Poppins" panose="00000500000000000000" pitchFamily="2" charset="-18"/>
              </a:defRPr>
            </a:lvl4pPr>
            <a:lvl5pPr marL="5527975" indent="0">
              <a:buFontTx/>
              <a:buNone/>
              <a:defRPr sz="5100">
                <a:solidFill>
                  <a:srgbClr val="82A2CC"/>
                </a:solidFill>
                <a:latin typeface="Poppins" panose="00000500000000000000" pitchFamily="2" charset="-18"/>
                <a:cs typeface="Poppins" panose="00000500000000000000" pitchFamily="2" charset="-18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22" name="Symbol zastępczy tekstu 13"/>
          <p:cNvSpPr>
            <a:spLocks noGrp="1"/>
          </p:cNvSpPr>
          <p:nvPr>
            <p:ph type="body" sz="quarter" idx="14"/>
          </p:nvPr>
        </p:nvSpPr>
        <p:spPr>
          <a:xfrm>
            <a:off x="2810241" y="6498828"/>
            <a:ext cx="1834486" cy="864096"/>
          </a:xfrm>
          <a:prstGeom prst="rect">
            <a:avLst/>
          </a:prstGeom>
        </p:spPr>
        <p:txBody>
          <a:bodyPr lIns="154525" tIns="77262" rIns="154525" bIns="77262" anchor="t">
            <a:normAutofit/>
          </a:bodyPr>
          <a:lstStyle>
            <a:lvl1pPr marL="0" indent="0">
              <a:buFontTx/>
              <a:buNone/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typeface="Poppins" panose="00000500000000000000" pitchFamily="2" charset="-18"/>
                <a:cs typeface="Poppins" panose="00000500000000000000" pitchFamily="2" charset="-18"/>
              </a:defRPr>
            </a:lvl1pPr>
            <a:lvl2pPr marL="1381994" indent="0">
              <a:buFontTx/>
              <a:buNone/>
              <a:defRPr sz="5100">
                <a:solidFill>
                  <a:srgbClr val="82A2CC"/>
                </a:solidFill>
                <a:latin typeface="Poppins" panose="00000500000000000000" pitchFamily="2" charset="-18"/>
                <a:cs typeface="Poppins" panose="00000500000000000000" pitchFamily="2" charset="-18"/>
              </a:defRPr>
            </a:lvl2pPr>
            <a:lvl3pPr marL="2763988" indent="0">
              <a:buFontTx/>
              <a:buNone/>
              <a:defRPr sz="5100">
                <a:solidFill>
                  <a:srgbClr val="82A2CC"/>
                </a:solidFill>
                <a:latin typeface="Poppins" panose="00000500000000000000" pitchFamily="2" charset="-18"/>
                <a:cs typeface="Poppins" panose="00000500000000000000" pitchFamily="2" charset="-18"/>
              </a:defRPr>
            </a:lvl3pPr>
            <a:lvl4pPr marL="4145982" indent="0">
              <a:buFontTx/>
              <a:buNone/>
              <a:defRPr sz="5100">
                <a:solidFill>
                  <a:srgbClr val="82A2CC"/>
                </a:solidFill>
                <a:latin typeface="Poppins" panose="00000500000000000000" pitchFamily="2" charset="-18"/>
                <a:cs typeface="Poppins" panose="00000500000000000000" pitchFamily="2" charset="-18"/>
              </a:defRPr>
            </a:lvl4pPr>
            <a:lvl5pPr marL="5527975" indent="0">
              <a:buFontTx/>
              <a:buNone/>
              <a:defRPr sz="5100">
                <a:solidFill>
                  <a:srgbClr val="82A2CC"/>
                </a:solidFill>
                <a:latin typeface="Poppins" panose="00000500000000000000" pitchFamily="2" charset="-18"/>
                <a:cs typeface="Poppins" panose="00000500000000000000" pitchFamily="2" charset="-18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23" name="Symbol zastępczy tekstu 13"/>
          <p:cNvSpPr>
            <a:spLocks noGrp="1"/>
          </p:cNvSpPr>
          <p:nvPr>
            <p:ph type="body" sz="quarter" idx="15"/>
          </p:nvPr>
        </p:nvSpPr>
        <p:spPr>
          <a:xfrm>
            <a:off x="540271" y="6507212"/>
            <a:ext cx="1834486" cy="864096"/>
          </a:xfrm>
          <a:prstGeom prst="rect">
            <a:avLst/>
          </a:prstGeom>
        </p:spPr>
        <p:txBody>
          <a:bodyPr lIns="154525" tIns="77262" rIns="154525" bIns="77262" anchor="t">
            <a:normAutofit/>
          </a:bodyPr>
          <a:lstStyle>
            <a:lvl1pPr marL="0" indent="0">
              <a:buFontTx/>
              <a:buNone/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typeface="Poppins" panose="00000500000000000000" pitchFamily="2" charset="-18"/>
                <a:cs typeface="Poppins" panose="00000500000000000000" pitchFamily="2" charset="-18"/>
              </a:defRPr>
            </a:lvl1pPr>
            <a:lvl2pPr marL="1381994" indent="0">
              <a:buFontTx/>
              <a:buNone/>
              <a:defRPr sz="5100">
                <a:solidFill>
                  <a:srgbClr val="82A2CC"/>
                </a:solidFill>
                <a:latin typeface="Poppins" panose="00000500000000000000" pitchFamily="2" charset="-18"/>
                <a:cs typeface="Poppins" panose="00000500000000000000" pitchFamily="2" charset="-18"/>
              </a:defRPr>
            </a:lvl2pPr>
            <a:lvl3pPr marL="2763988" indent="0">
              <a:buFontTx/>
              <a:buNone/>
              <a:defRPr sz="5100">
                <a:solidFill>
                  <a:srgbClr val="82A2CC"/>
                </a:solidFill>
                <a:latin typeface="Poppins" panose="00000500000000000000" pitchFamily="2" charset="-18"/>
                <a:cs typeface="Poppins" panose="00000500000000000000" pitchFamily="2" charset="-18"/>
              </a:defRPr>
            </a:lvl3pPr>
            <a:lvl4pPr marL="4145982" indent="0">
              <a:buFontTx/>
              <a:buNone/>
              <a:defRPr sz="5100">
                <a:solidFill>
                  <a:srgbClr val="82A2CC"/>
                </a:solidFill>
                <a:latin typeface="Poppins" panose="00000500000000000000" pitchFamily="2" charset="-18"/>
                <a:cs typeface="Poppins" panose="00000500000000000000" pitchFamily="2" charset="-18"/>
              </a:defRPr>
            </a:lvl4pPr>
            <a:lvl5pPr marL="5527975" indent="0">
              <a:buFontTx/>
              <a:buNone/>
              <a:defRPr sz="5100">
                <a:solidFill>
                  <a:srgbClr val="82A2CC"/>
                </a:solidFill>
                <a:latin typeface="Poppins" panose="00000500000000000000" pitchFamily="2" charset="-18"/>
                <a:cs typeface="Poppins" panose="00000500000000000000" pitchFamily="2" charset="-18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24" name="Symbol zastępczy tekstu 13"/>
          <p:cNvSpPr>
            <a:spLocks noGrp="1"/>
          </p:cNvSpPr>
          <p:nvPr>
            <p:ph type="body" sz="quarter" idx="16"/>
          </p:nvPr>
        </p:nvSpPr>
        <p:spPr>
          <a:xfrm>
            <a:off x="5148783" y="6498828"/>
            <a:ext cx="1834486" cy="864096"/>
          </a:xfrm>
          <a:prstGeom prst="rect">
            <a:avLst/>
          </a:prstGeom>
        </p:spPr>
        <p:txBody>
          <a:bodyPr lIns="154525" tIns="77262" rIns="154525" bIns="77262" anchor="t">
            <a:normAutofit/>
          </a:bodyPr>
          <a:lstStyle>
            <a:lvl1pPr marL="0" indent="0">
              <a:buFontTx/>
              <a:buNone/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typeface="Poppins" panose="00000500000000000000" pitchFamily="2" charset="-18"/>
                <a:cs typeface="Poppins" panose="00000500000000000000" pitchFamily="2" charset="-18"/>
              </a:defRPr>
            </a:lvl1pPr>
            <a:lvl2pPr marL="1381994" indent="0">
              <a:buFontTx/>
              <a:buNone/>
              <a:defRPr sz="5100">
                <a:solidFill>
                  <a:srgbClr val="82A2CC"/>
                </a:solidFill>
                <a:latin typeface="Poppins" panose="00000500000000000000" pitchFamily="2" charset="-18"/>
                <a:cs typeface="Poppins" panose="00000500000000000000" pitchFamily="2" charset="-18"/>
              </a:defRPr>
            </a:lvl2pPr>
            <a:lvl3pPr marL="2763988" indent="0">
              <a:buFontTx/>
              <a:buNone/>
              <a:defRPr sz="5100">
                <a:solidFill>
                  <a:srgbClr val="82A2CC"/>
                </a:solidFill>
                <a:latin typeface="Poppins" panose="00000500000000000000" pitchFamily="2" charset="-18"/>
                <a:cs typeface="Poppins" panose="00000500000000000000" pitchFamily="2" charset="-18"/>
              </a:defRPr>
            </a:lvl3pPr>
            <a:lvl4pPr marL="4145982" indent="0">
              <a:buFontTx/>
              <a:buNone/>
              <a:defRPr sz="5100">
                <a:solidFill>
                  <a:srgbClr val="82A2CC"/>
                </a:solidFill>
                <a:latin typeface="Poppins" panose="00000500000000000000" pitchFamily="2" charset="-18"/>
                <a:cs typeface="Poppins" panose="00000500000000000000" pitchFamily="2" charset="-18"/>
              </a:defRPr>
            </a:lvl4pPr>
            <a:lvl5pPr marL="5527975" indent="0">
              <a:buFontTx/>
              <a:buNone/>
              <a:defRPr sz="5100">
                <a:solidFill>
                  <a:srgbClr val="82A2CC"/>
                </a:solidFill>
                <a:latin typeface="Poppins" panose="00000500000000000000" pitchFamily="2" charset="-18"/>
                <a:cs typeface="Poppins" panose="00000500000000000000" pitchFamily="2" charset="-18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25" name="Symbol zastępczy tekstu 13"/>
          <p:cNvSpPr>
            <a:spLocks noGrp="1"/>
          </p:cNvSpPr>
          <p:nvPr>
            <p:ph type="body" sz="quarter" idx="17" hasCustomPrompt="1"/>
          </p:nvPr>
        </p:nvSpPr>
        <p:spPr>
          <a:xfrm>
            <a:off x="716668" y="5067959"/>
            <a:ext cx="6016291" cy="422757"/>
          </a:xfrm>
          <a:prstGeom prst="rect">
            <a:avLst/>
          </a:prstGeom>
        </p:spPr>
        <p:txBody>
          <a:bodyPr lIns="154525" tIns="77262" rIns="154525" bIns="77262" anchor="t">
            <a:normAutofit/>
          </a:bodyPr>
          <a:lstStyle>
            <a:lvl1pPr marL="0" indent="0">
              <a:buFontTx/>
              <a:buNone/>
              <a:defRPr sz="1500">
                <a:solidFill>
                  <a:srgbClr val="243464"/>
                </a:solidFill>
                <a:latin typeface="Poppins SemiBold" panose="00000700000000000000" pitchFamily="2" charset="-18"/>
                <a:cs typeface="Poppins SemiBold" panose="00000700000000000000" pitchFamily="2" charset="-18"/>
              </a:defRPr>
            </a:lvl1pPr>
            <a:lvl2pPr marL="1381994" indent="0">
              <a:buFontTx/>
              <a:buNone/>
              <a:defRPr sz="5100">
                <a:solidFill>
                  <a:srgbClr val="82A2CC"/>
                </a:solidFill>
                <a:latin typeface="Poppins" panose="00000500000000000000" pitchFamily="2" charset="-18"/>
                <a:cs typeface="Poppins" panose="00000500000000000000" pitchFamily="2" charset="-18"/>
              </a:defRPr>
            </a:lvl2pPr>
            <a:lvl3pPr marL="2763988" indent="0">
              <a:buFontTx/>
              <a:buNone/>
              <a:defRPr sz="5100">
                <a:solidFill>
                  <a:srgbClr val="82A2CC"/>
                </a:solidFill>
                <a:latin typeface="Poppins" panose="00000500000000000000" pitchFamily="2" charset="-18"/>
                <a:cs typeface="Poppins" panose="00000500000000000000" pitchFamily="2" charset="-18"/>
              </a:defRPr>
            </a:lvl3pPr>
            <a:lvl4pPr marL="4145982" indent="0">
              <a:buFontTx/>
              <a:buNone/>
              <a:defRPr sz="5100">
                <a:solidFill>
                  <a:srgbClr val="82A2CC"/>
                </a:solidFill>
                <a:latin typeface="Poppins" panose="00000500000000000000" pitchFamily="2" charset="-18"/>
                <a:cs typeface="Poppins" panose="00000500000000000000" pitchFamily="2" charset="-18"/>
              </a:defRPr>
            </a:lvl4pPr>
            <a:lvl5pPr marL="5527975" indent="0">
              <a:buFontTx/>
              <a:buNone/>
              <a:defRPr sz="5100">
                <a:solidFill>
                  <a:srgbClr val="82A2CC"/>
                </a:solidFill>
                <a:latin typeface="Poppins" panose="00000500000000000000" pitchFamily="2" charset="-18"/>
                <a:cs typeface="Poppins" panose="00000500000000000000" pitchFamily="2" charset="-18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grpSp>
        <p:nvGrpSpPr>
          <p:cNvPr id="26" name="Grupa 25"/>
          <p:cNvGrpSpPr/>
          <p:nvPr userDrawn="1"/>
        </p:nvGrpSpPr>
        <p:grpSpPr>
          <a:xfrm>
            <a:off x="-1403945" y="5067959"/>
            <a:ext cx="2016224" cy="378317"/>
            <a:chOff x="-2608738" y="702023"/>
            <a:chExt cx="9594085" cy="1800200"/>
          </a:xfrm>
        </p:grpSpPr>
        <p:sp>
          <p:nvSpPr>
            <p:cNvPr id="27" name="Schemat blokowy: opóźnienie 26"/>
            <p:cNvSpPr/>
            <p:nvPr userDrawn="1"/>
          </p:nvSpPr>
          <p:spPr>
            <a:xfrm>
              <a:off x="5185147" y="702023"/>
              <a:ext cx="1800200" cy="1800200"/>
            </a:xfrm>
            <a:prstGeom prst="flowChartDelay">
              <a:avLst/>
            </a:prstGeom>
            <a:solidFill>
              <a:srgbClr val="82A2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28" name="Prostokąt 27"/>
            <p:cNvSpPr/>
            <p:nvPr userDrawn="1"/>
          </p:nvSpPr>
          <p:spPr>
            <a:xfrm>
              <a:off x="-2608738" y="702023"/>
              <a:ext cx="7793885" cy="1800200"/>
            </a:xfrm>
            <a:prstGeom prst="rect">
              <a:avLst/>
            </a:prstGeom>
            <a:solidFill>
              <a:srgbClr val="82A2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 dirty="0"/>
            </a:p>
          </p:txBody>
        </p:sp>
      </p:grpSp>
      <p:sp>
        <p:nvSpPr>
          <p:cNvPr id="29" name="Symbol zastępczy tekstu 13"/>
          <p:cNvSpPr>
            <a:spLocks noGrp="1"/>
          </p:cNvSpPr>
          <p:nvPr>
            <p:ph type="body" sz="quarter" idx="18"/>
          </p:nvPr>
        </p:nvSpPr>
        <p:spPr>
          <a:xfrm>
            <a:off x="612279" y="522165"/>
            <a:ext cx="6336704" cy="4320480"/>
          </a:xfrm>
          <a:prstGeom prst="rect">
            <a:avLst/>
          </a:prstGeom>
        </p:spPr>
        <p:txBody>
          <a:bodyPr lIns="154525" tIns="77262" rIns="154525" bIns="77262" anchor="t">
            <a:norm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Poppins" panose="00000500000000000000" pitchFamily="2" charset="-18"/>
                <a:cs typeface="Poppins" panose="00000500000000000000" pitchFamily="2" charset="-18"/>
              </a:defRPr>
            </a:lvl1pPr>
            <a:lvl2pPr marL="1381994" indent="0">
              <a:buFontTx/>
              <a:buNone/>
              <a:defRPr sz="5100">
                <a:solidFill>
                  <a:srgbClr val="82A2CC"/>
                </a:solidFill>
                <a:latin typeface="Poppins" panose="00000500000000000000" pitchFamily="2" charset="-18"/>
                <a:cs typeface="Poppins" panose="00000500000000000000" pitchFamily="2" charset="-18"/>
              </a:defRPr>
            </a:lvl2pPr>
            <a:lvl3pPr marL="2763988" indent="0">
              <a:buFontTx/>
              <a:buNone/>
              <a:defRPr sz="5100">
                <a:solidFill>
                  <a:srgbClr val="82A2CC"/>
                </a:solidFill>
                <a:latin typeface="Poppins" panose="00000500000000000000" pitchFamily="2" charset="-18"/>
                <a:cs typeface="Poppins" panose="00000500000000000000" pitchFamily="2" charset="-18"/>
              </a:defRPr>
            </a:lvl3pPr>
            <a:lvl4pPr marL="4145982" indent="0">
              <a:buFontTx/>
              <a:buNone/>
              <a:defRPr sz="5100">
                <a:solidFill>
                  <a:srgbClr val="82A2CC"/>
                </a:solidFill>
                <a:latin typeface="Poppins" panose="00000500000000000000" pitchFamily="2" charset="-18"/>
                <a:cs typeface="Poppins" panose="00000500000000000000" pitchFamily="2" charset="-18"/>
              </a:defRPr>
            </a:lvl4pPr>
            <a:lvl5pPr marL="5527975" indent="0">
              <a:buFontTx/>
              <a:buNone/>
              <a:defRPr sz="5100">
                <a:solidFill>
                  <a:srgbClr val="82A2CC"/>
                </a:solidFill>
                <a:latin typeface="Poppins" panose="00000500000000000000" pitchFamily="2" charset="-18"/>
                <a:cs typeface="Poppins" panose="00000500000000000000" pitchFamily="2" charset="-18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3486631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0760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1043043" rtl="0" eaLnBrk="1" latinLnBrk="0" hangingPunct="1">
        <a:spcBef>
          <a:spcPct val="0"/>
        </a:spcBef>
        <a:buNone/>
        <a:defRPr sz="5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42" indent="-391142" algn="l" defTabSz="1043043" rtl="0" eaLnBrk="1" latinLnBrk="0" hangingPunct="1">
        <a:spcBef>
          <a:spcPct val="20000"/>
        </a:spcBef>
        <a:buFont typeface="Arial" panose="020B0604020202020204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73" indent="-325951" algn="l" defTabSz="1043043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04" indent="-260761" algn="l" defTabSz="1043043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326" indent="-260761" algn="l" defTabSz="1043043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847" indent="-260761" algn="l" defTabSz="1043043" rtl="0" eaLnBrk="1" latinLnBrk="0" hangingPunct="1">
        <a:spcBef>
          <a:spcPct val="20000"/>
        </a:spcBef>
        <a:buFont typeface="Arial" panose="020B0604020202020204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370" indent="-260761" algn="l" defTabSz="1043043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892" indent="-260761" algn="l" defTabSz="1043043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13" indent="-260761" algn="l" defTabSz="1043043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35" indent="-260761" algn="l" defTabSz="1043043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10430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2" algn="l" defTabSz="10430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43" algn="l" defTabSz="10430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66" algn="l" defTabSz="10430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087" algn="l" defTabSz="10430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09" algn="l" defTabSz="10430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30" algn="l" defTabSz="10430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52" algn="l" defTabSz="10430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173" algn="l" defTabSz="10430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juliusz.wojciechowski@bwhs.pl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hyperlink" Target="http://www.bwhs.pl/" TargetMode="External"/><Relationship Id="rId4" Type="http://schemas.openxmlformats.org/officeDocument/2006/relationships/hyperlink" Target="mailto:sylwia.antoniak@bwhs.p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AF9E0951-7B92-BD16-E1F4-46ED07E4198E}"/>
              </a:ext>
            </a:extLst>
          </p:cNvPr>
          <p:cNvSpPr txBox="1"/>
          <p:nvPr/>
        </p:nvSpPr>
        <p:spPr>
          <a:xfrm>
            <a:off x="540271" y="2001373"/>
            <a:ext cx="37444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>
                <a:solidFill>
                  <a:srgbClr val="82A2CC"/>
                </a:solidFill>
                <a:latin typeface="Poppins SemiBold" panose="00000700000000000000" pitchFamily="2" charset="-18"/>
                <a:cs typeface="Poppins SemiBold" panose="00000700000000000000" pitchFamily="2" charset="-18"/>
              </a:rPr>
              <a:t>NEWSLETTER PODATKOWY</a:t>
            </a:r>
          </a:p>
          <a:p>
            <a:pPr algn="ctr"/>
            <a:r>
              <a:rPr lang="pl-PL" sz="1600" b="1" dirty="0">
                <a:solidFill>
                  <a:srgbClr val="82A2CC"/>
                </a:solidFill>
                <a:latin typeface="Poppins SemiBold" panose="00000700000000000000" pitchFamily="2" charset="-18"/>
                <a:cs typeface="Poppins SemiBold" panose="00000700000000000000" pitchFamily="2" charset="-18"/>
              </a:rPr>
              <a:t>LISTOPAD 2024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D927628D-70E0-8ACA-DDB4-03CB7AAF3751}"/>
              </a:ext>
            </a:extLst>
          </p:cNvPr>
          <p:cNvSpPr txBox="1"/>
          <p:nvPr/>
        </p:nvSpPr>
        <p:spPr>
          <a:xfrm>
            <a:off x="612279" y="2913897"/>
            <a:ext cx="4752528" cy="1262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  <a:spcBef>
                <a:spcPts val="1200"/>
              </a:spcBef>
              <a:spcAft>
                <a:spcPts val="1200"/>
              </a:spcAft>
            </a:pPr>
            <a:r>
              <a:rPr lang="pl-PL" sz="1800" b="1" dirty="0">
                <a:latin typeface="Poppins" panose="00000500000000000000" pitchFamily="2" charset="-18"/>
                <a:cs typeface="Poppins" panose="00000500000000000000" pitchFamily="2" charset="-18"/>
              </a:rPr>
              <a:t>Szanowni Państwo,</a:t>
            </a:r>
          </a:p>
          <a:p>
            <a:pPr>
              <a:lnSpc>
                <a:spcPts val="2500"/>
              </a:lnSpc>
              <a:spcBef>
                <a:spcPts val="600"/>
              </a:spcBef>
              <a:spcAft>
                <a:spcPts val="1200"/>
              </a:spcAft>
            </a:pPr>
            <a:r>
              <a:rPr lang="pl-PL" sz="1400" dirty="0">
                <a:latin typeface="Poppins" panose="00000500000000000000" pitchFamily="2" charset="-18"/>
                <a:cs typeface="Poppins" panose="00000500000000000000" pitchFamily="2" charset="-18"/>
              </a:rPr>
              <a:t>poniżej mamy przyjemność przesłać informację o aktualnościach podatkowych.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E69BB1D7-1540-A9E2-68C0-D6E59BF3435A}"/>
              </a:ext>
            </a:extLst>
          </p:cNvPr>
          <p:cNvSpPr txBox="1"/>
          <p:nvPr/>
        </p:nvSpPr>
        <p:spPr>
          <a:xfrm>
            <a:off x="624855" y="4554612"/>
            <a:ext cx="6575944" cy="38711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500"/>
              </a:lnSpc>
              <a:spcBef>
                <a:spcPts val="1200"/>
              </a:spcBef>
              <a:spcAft>
                <a:spcPts val="600"/>
              </a:spcAft>
            </a:pPr>
            <a:r>
              <a:rPr lang="pl-PL" sz="1400" dirty="0">
                <a:latin typeface="Poppins" panose="00000500000000000000" pitchFamily="2" charset="-18"/>
                <a:cs typeface="Poppins" panose="00000500000000000000" pitchFamily="2" charset="-18"/>
              </a:rPr>
              <a:t>W tym wydaniu biuletynu informujemy Państwa o:</a:t>
            </a:r>
          </a:p>
          <a:p>
            <a:pPr marL="285750" indent="-285750" algn="just">
              <a:lnSpc>
                <a:spcPts val="2500"/>
              </a:lnSpc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1400" dirty="0">
                <a:latin typeface="Poppins" panose="00000500000000000000" pitchFamily="2" charset="-18"/>
                <a:cs typeface="Poppins" panose="00000500000000000000" pitchFamily="2" charset="-18"/>
              </a:rPr>
              <a:t>nowym rozporządzeniu Ministra Finansów w sprawie JPK_CIT,</a:t>
            </a:r>
          </a:p>
          <a:p>
            <a:pPr marL="285750" indent="-285750" algn="just">
              <a:lnSpc>
                <a:spcPts val="2500"/>
              </a:lnSpc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1400" dirty="0">
                <a:latin typeface="Poppins" panose="00000500000000000000" pitchFamily="2" charset="-18"/>
                <a:cs typeface="Poppins" panose="00000500000000000000" pitchFamily="2" charset="-18"/>
              </a:rPr>
              <a:t>interpretacji ogólnej dotyczącej zwolnienia dywidendowego w ustawie o CIT,</a:t>
            </a:r>
          </a:p>
          <a:p>
            <a:pPr marL="285750" indent="-285750" algn="just">
              <a:lnSpc>
                <a:spcPts val="2500"/>
              </a:lnSpc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1400" dirty="0">
                <a:latin typeface="Poppins" panose="00000500000000000000" pitchFamily="2" charset="-18"/>
                <a:cs typeface="Poppins" panose="00000500000000000000" pitchFamily="2" charset="-18"/>
              </a:rPr>
              <a:t>ostatnim wyroku NSA w sprawie opodatkowania usług transportowych,</a:t>
            </a:r>
          </a:p>
          <a:p>
            <a:pPr marL="285750" indent="-285750" algn="just">
              <a:lnSpc>
                <a:spcPts val="2500"/>
              </a:lnSpc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1400" dirty="0">
                <a:latin typeface="Poppins" panose="00000500000000000000" pitchFamily="2" charset="-18"/>
                <a:cs typeface="Poppins" panose="00000500000000000000" pitchFamily="2" charset="-18"/>
              </a:rPr>
              <a:t>zmianie interpretacji podatkowej przez Szefa KAS w sprawie odliczenia wydatków na poczęstunek dla osób współpracujących z firmą na podstawie umów cywilnoprawnych.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CD991AE4-A3F2-5134-D310-ABDE62B4632A}"/>
              </a:ext>
            </a:extLst>
          </p:cNvPr>
          <p:cNvSpPr txBox="1"/>
          <p:nvPr/>
        </p:nvSpPr>
        <p:spPr>
          <a:xfrm>
            <a:off x="1692399" y="9379148"/>
            <a:ext cx="5508400" cy="10416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</a:pPr>
            <a:r>
              <a:rPr lang="pl-PL" sz="1400" dirty="0">
                <a:latin typeface="Poppins SemiBold" panose="00000700000000000000" pitchFamily="2" charset="-18"/>
                <a:cs typeface="Poppins SemiBold" panose="00000700000000000000" pitchFamily="2" charset="-18"/>
              </a:rPr>
              <a:t>W przypadku zainteresowania podanymi zagadnieniami uprzejmie prosimy o kontakt.</a:t>
            </a:r>
          </a:p>
          <a:p>
            <a:pPr>
              <a:lnSpc>
                <a:spcPts val="2500"/>
              </a:lnSpc>
            </a:pPr>
            <a:endParaRPr lang="pl-PL" sz="1500" dirty="0"/>
          </a:p>
        </p:txBody>
      </p:sp>
    </p:spTree>
    <p:extLst>
      <p:ext uri="{BB962C8B-B14F-4D97-AF65-F5344CB8AC3E}">
        <p14:creationId xmlns:p14="http://schemas.microsoft.com/office/powerpoint/2010/main" val="23914683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ymbol zastępczy tekstu 1">
            <a:extLst>
              <a:ext uri="{FF2B5EF4-FFF2-40B4-BE49-F238E27FC236}">
                <a16:creationId xmlns:a16="http://schemas.microsoft.com/office/drawing/2014/main" id="{B053B76C-28C0-B7BC-C344-F78C85DBB00B}"/>
              </a:ext>
            </a:extLst>
          </p:cNvPr>
          <p:cNvSpPr txBox="1">
            <a:spLocks/>
          </p:cNvSpPr>
          <p:nvPr/>
        </p:nvSpPr>
        <p:spPr>
          <a:xfrm>
            <a:off x="613200" y="1962324"/>
            <a:ext cx="6336704" cy="8067137"/>
          </a:xfrm>
          <a:prstGeom prst="rect">
            <a:avLst/>
          </a:prstGeom>
        </p:spPr>
        <p:txBody>
          <a:bodyPr lIns="154525" tIns="77262" rIns="154525" bIns="77262" anchor="t">
            <a:normAutofit/>
          </a:bodyPr>
          <a:lstStyle>
            <a:lvl1pPr marL="0" indent="0" algn="l" defTabSz="1043043" rtl="0" eaLnBrk="1" latinLnBrk="0" hangingPunct="1">
              <a:spcBef>
                <a:spcPct val="20000"/>
              </a:spcBef>
              <a:buFontTx/>
              <a:buNone/>
              <a:defRPr sz="1200" kern="1200">
                <a:solidFill>
                  <a:schemeClr val="tx1">
                    <a:lumMod val="65000"/>
                    <a:lumOff val="35000"/>
                  </a:schemeClr>
                </a:solidFill>
                <a:latin typeface="Poppins" panose="00000500000000000000" pitchFamily="2" charset="-18"/>
                <a:ea typeface="+mn-ea"/>
                <a:cs typeface="Poppins" panose="00000500000000000000" pitchFamily="2" charset="-18"/>
              </a:defRPr>
            </a:lvl1pPr>
            <a:lvl2pPr marL="1381994" indent="0" algn="l" defTabSz="1043043" rtl="0" eaLnBrk="1" latinLnBrk="0" hangingPunct="1">
              <a:spcBef>
                <a:spcPct val="20000"/>
              </a:spcBef>
              <a:buFontTx/>
              <a:buNone/>
              <a:defRPr sz="5100" kern="1200">
                <a:solidFill>
                  <a:srgbClr val="82A2CC"/>
                </a:solidFill>
                <a:latin typeface="Poppins" panose="00000500000000000000" pitchFamily="2" charset="-18"/>
                <a:ea typeface="+mn-ea"/>
                <a:cs typeface="Poppins" panose="00000500000000000000" pitchFamily="2" charset="-18"/>
              </a:defRPr>
            </a:lvl2pPr>
            <a:lvl3pPr marL="2763988" indent="0" algn="l" defTabSz="1043043" rtl="0" eaLnBrk="1" latinLnBrk="0" hangingPunct="1">
              <a:spcBef>
                <a:spcPct val="20000"/>
              </a:spcBef>
              <a:buFontTx/>
              <a:buNone/>
              <a:defRPr sz="5100" kern="1200">
                <a:solidFill>
                  <a:srgbClr val="82A2CC"/>
                </a:solidFill>
                <a:latin typeface="Poppins" panose="00000500000000000000" pitchFamily="2" charset="-18"/>
                <a:ea typeface="+mn-ea"/>
                <a:cs typeface="Poppins" panose="00000500000000000000" pitchFamily="2" charset="-18"/>
              </a:defRPr>
            </a:lvl3pPr>
            <a:lvl4pPr marL="4145982" indent="0" algn="l" defTabSz="1043043" rtl="0" eaLnBrk="1" latinLnBrk="0" hangingPunct="1">
              <a:spcBef>
                <a:spcPct val="20000"/>
              </a:spcBef>
              <a:buFontTx/>
              <a:buNone/>
              <a:defRPr sz="5100" kern="1200">
                <a:solidFill>
                  <a:srgbClr val="82A2CC"/>
                </a:solidFill>
                <a:latin typeface="Poppins" panose="00000500000000000000" pitchFamily="2" charset="-18"/>
                <a:ea typeface="+mn-ea"/>
                <a:cs typeface="Poppins" panose="00000500000000000000" pitchFamily="2" charset="-18"/>
              </a:defRPr>
            </a:lvl4pPr>
            <a:lvl5pPr marL="5527975" indent="0" algn="l" defTabSz="1043043" rtl="0" eaLnBrk="1" latinLnBrk="0" hangingPunct="1">
              <a:spcBef>
                <a:spcPct val="20000"/>
              </a:spcBef>
              <a:buFontTx/>
              <a:buNone/>
              <a:defRPr sz="5100" kern="1200">
                <a:solidFill>
                  <a:srgbClr val="82A2CC"/>
                </a:solidFill>
                <a:latin typeface="Poppins" panose="00000500000000000000" pitchFamily="2" charset="-18"/>
                <a:ea typeface="+mn-ea"/>
                <a:cs typeface="Poppins" panose="00000500000000000000" pitchFamily="2" charset="-18"/>
              </a:defRPr>
            </a:lvl5pPr>
            <a:lvl6pPr marL="2868370" indent="-260761" algn="l" defTabSz="104304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892" indent="-260761" algn="l" defTabSz="104304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13" indent="-260761" algn="l" defTabSz="104304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35" indent="-260761" algn="l" defTabSz="104304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lnSpc>
                <a:spcPts val="2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dirty="0"/>
              <a:t>Przypominamy, że od 1 stycznia 2025 r. podatnicy podatku CIT będą zobowiązani do przesyłania do urzędu skarbowego (bez wezwania) nowego pliku JPK tzw. JPK_CIT. </a:t>
            </a:r>
          </a:p>
          <a:p>
            <a:pPr marL="171450" indent="-171450" algn="just">
              <a:lnSpc>
                <a:spcPts val="2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dirty="0"/>
              <a:t>Podatnicy wyślą JPK_CIT po raz pierwszy:</a:t>
            </a:r>
          </a:p>
          <a:p>
            <a:pPr marL="892175" lvl="1" indent="-358775" algn="just">
              <a:lnSpc>
                <a:spcPts val="2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l-PL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za rok podatkowy 2025 – podatnicy CIT, których wartość przychodu (w poprzednim roku) przekroczyła 50 mln euro oraz PGK,</a:t>
            </a:r>
          </a:p>
          <a:p>
            <a:pPr marL="892175" lvl="1" indent="-358775" algn="just">
              <a:lnSpc>
                <a:spcPts val="2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l-PL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za rok podatkowy 2026 – podatnicy zobowiązani przesyłać ewidencję JPK_VAT,</a:t>
            </a:r>
          </a:p>
          <a:p>
            <a:pPr marL="892175" lvl="1" indent="-358775" algn="just">
              <a:lnSpc>
                <a:spcPts val="2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l-PL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za rok podatkowy 2027 – pozostali podatnicy.</a:t>
            </a:r>
          </a:p>
          <a:p>
            <a:pPr marL="171450" indent="-171450" algn="just">
              <a:lnSpc>
                <a:spcPts val="2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dirty="0"/>
              <a:t>Na JPK_CIT będą składać się dwie nowe struktury tj.:</a:t>
            </a:r>
          </a:p>
          <a:p>
            <a:pPr marL="892175" lvl="1" indent="-358775" algn="just">
              <a:lnSpc>
                <a:spcPts val="2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l-PL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JPK_KR_PD </a:t>
            </a:r>
            <a:r>
              <a:rPr lang="pl-PL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– Jednolity Plik Kontrolny Księgi Rachunkowe Podatek Dochodowy oraz</a:t>
            </a:r>
          </a:p>
          <a:p>
            <a:pPr marL="892175" lvl="1" indent="-358775" algn="just">
              <a:lnSpc>
                <a:spcPts val="2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JPK_ST</a:t>
            </a:r>
            <a:r>
              <a:rPr lang="pl-PL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_KR</a:t>
            </a:r>
            <a:r>
              <a: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– </a:t>
            </a:r>
            <a:r>
              <a:rPr lang="pl-PL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Jednolity Plik Kontrolny Środki Trwałe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marL="171450" indent="-171450" algn="just">
              <a:lnSpc>
                <a:spcPts val="2000"/>
              </a:lnSpc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b="1" dirty="0">
                <a:solidFill>
                  <a:srgbClr val="243464"/>
                </a:solidFill>
              </a:rPr>
              <a:t>Ministerstwo Finansów opublikowało projekt rozporządzenia, na mocy którego planuje się zwolnić czasowo podatników CIT z obowiązku elektronicznego przekazywania ewidencji środków trwałych i </a:t>
            </a:r>
            <a:r>
              <a:rPr lang="pl-PL" b="1" dirty="0" err="1">
                <a:solidFill>
                  <a:srgbClr val="243464"/>
                </a:solidFill>
              </a:rPr>
              <a:t>WNiP</a:t>
            </a:r>
            <a:r>
              <a:rPr lang="pl-PL" b="1" dirty="0">
                <a:solidFill>
                  <a:srgbClr val="243464"/>
                </a:solidFill>
              </a:rPr>
              <a:t> (struktury JPK_ST_KR). Obowiązek przesłania tej części ewidencji ma wejść w życie rok później – po raz pierwszy za 2026 rok. </a:t>
            </a:r>
          </a:p>
          <a:p>
            <a:pPr marL="171450" indent="-171450" algn="just">
              <a:lnSpc>
                <a:spcPts val="2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pl-PL" sz="1400" dirty="0"/>
          </a:p>
        </p:txBody>
      </p:sp>
      <p:sp>
        <p:nvSpPr>
          <p:cNvPr id="6" name="Symbol zastępczy tekstu 2">
            <a:extLst>
              <a:ext uri="{FF2B5EF4-FFF2-40B4-BE49-F238E27FC236}">
                <a16:creationId xmlns:a16="http://schemas.microsoft.com/office/drawing/2014/main" id="{85AA088C-05CD-5A27-E4E2-B6AD01245754}"/>
              </a:ext>
            </a:extLst>
          </p:cNvPr>
          <p:cNvSpPr txBox="1">
            <a:spLocks/>
          </p:cNvSpPr>
          <p:nvPr/>
        </p:nvSpPr>
        <p:spPr>
          <a:xfrm>
            <a:off x="716668" y="1384019"/>
            <a:ext cx="6736371" cy="422757"/>
          </a:xfrm>
          <a:prstGeom prst="rect">
            <a:avLst/>
          </a:prstGeom>
        </p:spPr>
        <p:txBody>
          <a:bodyPr lIns="154525" tIns="77262" rIns="154525" bIns="77262" anchor="t">
            <a:noAutofit/>
          </a:bodyPr>
          <a:lstStyle>
            <a:lvl1pPr marL="0" indent="0" algn="l" defTabSz="1043043" rtl="0" eaLnBrk="1" latinLnBrk="0" hangingPunct="1">
              <a:spcBef>
                <a:spcPct val="20000"/>
              </a:spcBef>
              <a:buFontTx/>
              <a:buNone/>
              <a:defRPr sz="1500" kern="1200">
                <a:solidFill>
                  <a:srgbClr val="243464"/>
                </a:solidFill>
                <a:latin typeface="Poppins SemiBold" panose="00000700000000000000" pitchFamily="2" charset="-18"/>
                <a:ea typeface="+mn-ea"/>
                <a:cs typeface="Poppins SemiBold" panose="00000700000000000000" pitchFamily="2" charset="-18"/>
              </a:defRPr>
            </a:lvl1pPr>
            <a:lvl2pPr marL="1381994" indent="0" algn="l" defTabSz="1043043" rtl="0" eaLnBrk="1" latinLnBrk="0" hangingPunct="1">
              <a:spcBef>
                <a:spcPct val="20000"/>
              </a:spcBef>
              <a:buFontTx/>
              <a:buNone/>
              <a:defRPr sz="5100" kern="1200">
                <a:solidFill>
                  <a:srgbClr val="82A2CC"/>
                </a:solidFill>
                <a:latin typeface="Poppins" panose="00000500000000000000" pitchFamily="2" charset="-18"/>
                <a:ea typeface="+mn-ea"/>
                <a:cs typeface="Poppins" panose="00000500000000000000" pitchFamily="2" charset="-18"/>
              </a:defRPr>
            </a:lvl2pPr>
            <a:lvl3pPr marL="2763988" indent="0" algn="l" defTabSz="1043043" rtl="0" eaLnBrk="1" latinLnBrk="0" hangingPunct="1">
              <a:spcBef>
                <a:spcPct val="20000"/>
              </a:spcBef>
              <a:buFontTx/>
              <a:buNone/>
              <a:defRPr sz="5100" kern="1200">
                <a:solidFill>
                  <a:srgbClr val="82A2CC"/>
                </a:solidFill>
                <a:latin typeface="Poppins" panose="00000500000000000000" pitchFamily="2" charset="-18"/>
                <a:ea typeface="+mn-ea"/>
                <a:cs typeface="Poppins" panose="00000500000000000000" pitchFamily="2" charset="-18"/>
              </a:defRPr>
            </a:lvl3pPr>
            <a:lvl4pPr marL="4145982" indent="0" algn="l" defTabSz="1043043" rtl="0" eaLnBrk="1" latinLnBrk="0" hangingPunct="1">
              <a:spcBef>
                <a:spcPct val="20000"/>
              </a:spcBef>
              <a:buFontTx/>
              <a:buNone/>
              <a:defRPr sz="5100" kern="1200">
                <a:solidFill>
                  <a:srgbClr val="82A2CC"/>
                </a:solidFill>
                <a:latin typeface="Poppins" panose="00000500000000000000" pitchFamily="2" charset="-18"/>
                <a:ea typeface="+mn-ea"/>
                <a:cs typeface="Poppins" panose="00000500000000000000" pitchFamily="2" charset="-18"/>
              </a:defRPr>
            </a:lvl4pPr>
            <a:lvl5pPr marL="5527975" indent="0" algn="l" defTabSz="1043043" rtl="0" eaLnBrk="1" latinLnBrk="0" hangingPunct="1">
              <a:spcBef>
                <a:spcPct val="20000"/>
              </a:spcBef>
              <a:buFontTx/>
              <a:buNone/>
              <a:defRPr sz="5100" kern="1200">
                <a:solidFill>
                  <a:srgbClr val="82A2CC"/>
                </a:solidFill>
                <a:latin typeface="Poppins" panose="00000500000000000000" pitchFamily="2" charset="-18"/>
                <a:ea typeface="+mn-ea"/>
                <a:cs typeface="Poppins" panose="00000500000000000000" pitchFamily="2" charset="-18"/>
              </a:defRPr>
            </a:lvl5pPr>
            <a:lvl6pPr marL="2868370" indent="-260761" algn="l" defTabSz="104304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892" indent="-260761" algn="l" defTabSz="104304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13" indent="-260761" algn="l" defTabSz="104304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35" indent="-260761" algn="l" defTabSz="104304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/>
              <a:t>JPK_CIT NA RAZIE BEZ EWIDENCJI ŚT I WNIP</a:t>
            </a:r>
          </a:p>
        </p:txBody>
      </p:sp>
    </p:spTree>
    <p:extLst>
      <p:ext uri="{BB962C8B-B14F-4D97-AF65-F5344CB8AC3E}">
        <p14:creationId xmlns:p14="http://schemas.microsoft.com/office/powerpoint/2010/main" val="16107283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>
            <a:extLst>
              <a:ext uri="{FF2B5EF4-FFF2-40B4-BE49-F238E27FC236}">
                <a16:creationId xmlns:a16="http://schemas.microsoft.com/office/drawing/2014/main" id="{32D7E91B-CCAE-ADD1-43C2-E2BB215B44B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12279" y="1960083"/>
            <a:ext cx="6336704" cy="8499185"/>
          </a:xfrm>
        </p:spPr>
        <p:txBody>
          <a:bodyPr>
            <a:normAutofit/>
          </a:bodyPr>
          <a:lstStyle/>
          <a:p>
            <a:pPr marL="171450" indent="-171450" algn="just">
              <a:lnSpc>
                <a:spcPts val="2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1200" dirty="0"/>
              <a:t>Na gruncie przepisów ustawy o CIT wypłata dywidend jest zwolniona z podatku, m.</a:t>
            </a:r>
            <a:r>
              <a:rPr lang="pl-PL" dirty="0"/>
              <a:t>in. </a:t>
            </a:r>
            <a:r>
              <a:rPr lang="pl-PL" sz="1200" dirty="0"/>
              <a:t>jeśli udziałowiec nie korzysta ze zwolnienia z opodatkowania podatkiem dochodowym od całości swoich dochodów, bez względu na źródło ich osiągania.</a:t>
            </a:r>
          </a:p>
          <a:p>
            <a:pPr marL="171450" indent="-171450" algn="just">
              <a:lnSpc>
                <a:spcPts val="2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15 lis</a:t>
            </a:r>
            <a:r>
              <a:rPr lang="pl-PL" dirty="0"/>
              <a:t>topada 2024 r. Minister Finansów wydał interpretację ogólną (nr DD9. 8202.1.2024) w tej sprawie. Doprecyzował, że fakt iż odbiorca dywidendy z innego państwa członkowskiego UE lub EOG korzysta ze zwolnienia podatkowego o </a:t>
            </a:r>
            <a:r>
              <a:rPr lang="pl-PL" b="1" dirty="0"/>
              <a:t>charakterze przedmiotowym </a:t>
            </a:r>
            <a:r>
              <a:rPr lang="pl-PL" dirty="0"/>
              <a:t>w stosunku do otrzymywanej dywidendy na podstawie przepisów podatkowych będących implementacją postanowień Dyrektywy „</a:t>
            </a:r>
            <a:r>
              <a:rPr lang="pl-PL" dirty="0" err="1"/>
              <a:t>Parent-Subsidiary</a:t>
            </a:r>
            <a:r>
              <a:rPr lang="pl-PL" dirty="0"/>
              <a:t>”, nie narusza warunku skorzystania ze zwolnienia dywidendowego.</a:t>
            </a:r>
          </a:p>
          <a:p>
            <a:pPr marL="171450" indent="-171450" algn="just">
              <a:lnSpc>
                <a:spcPts val="2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1200" b="1" dirty="0">
                <a:solidFill>
                  <a:srgbClr val="243464"/>
                </a:solidFill>
              </a:rPr>
              <a:t>Oznacza to, że wypłacając dywidendę za granicę, polski płatnik może zastosować zwolnienie z podatku u źródła w sytuacji, gdy dywidenda ta będzie podlegała zwolnienia z podatku dochodowego u udziałowca</a:t>
            </a:r>
            <a:r>
              <a:rPr lang="pl-PL" b="1" dirty="0">
                <a:solidFill>
                  <a:srgbClr val="243464"/>
                </a:solidFill>
              </a:rPr>
              <a:t> (oczywiście po spełnieniu pozostałych warunków niezbędnych do stosowania zwolnienia z podatku WHT w Polsce).</a:t>
            </a:r>
            <a:endParaRPr lang="pl-PL" sz="1200" b="1" dirty="0">
              <a:solidFill>
                <a:srgbClr val="243464"/>
              </a:solidFill>
            </a:endParaRPr>
          </a:p>
          <a:p>
            <a:pPr marL="171450" indent="-171450" algn="just">
              <a:lnSpc>
                <a:spcPts val="2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pl-PL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1450" indent="-171450" algn="just">
              <a:lnSpc>
                <a:spcPts val="2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pl-PL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831B895E-5E51-8A33-5B03-FF6DE969E8F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16668" y="1384019"/>
            <a:ext cx="6736371" cy="422757"/>
          </a:xfrm>
        </p:spPr>
        <p:txBody>
          <a:bodyPr>
            <a:noAutofit/>
          </a:bodyPr>
          <a:lstStyle/>
          <a:p>
            <a:r>
              <a:rPr lang="pl-PL" dirty="0"/>
              <a:t>ZWOLNIENIE DYWIDENDOWE</a:t>
            </a:r>
          </a:p>
        </p:txBody>
      </p:sp>
    </p:spTree>
    <p:extLst>
      <p:ext uri="{BB962C8B-B14F-4D97-AF65-F5344CB8AC3E}">
        <p14:creationId xmlns:p14="http://schemas.microsoft.com/office/powerpoint/2010/main" val="645527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>
            <a:extLst>
              <a:ext uri="{FF2B5EF4-FFF2-40B4-BE49-F238E27FC236}">
                <a16:creationId xmlns:a16="http://schemas.microsoft.com/office/drawing/2014/main" id="{32D7E91B-CCAE-ADD1-43C2-E2BB215B44B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Autofit/>
          </a:bodyPr>
          <a:lstStyle/>
          <a:p>
            <a:pPr marL="171450" indent="-171450" algn="just">
              <a:lnSpc>
                <a:spcPts val="2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NSA potwierdził, że </a:t>
            </a:r>
            <a:r>
              <a:rPr lang="pl-PL" b="1" dirty="0">
                <a:solidFill>
                  <a:srgbClr val="243464"/>
                </a:solidFill>
              </a:rPr>
              <a:t>usługi transportowe mogą zostać uznane za usługi ciągłe w VAT.</a:t>
            </a:r>
          </a:p>
          <a:p>
            <a:pPr marL="171450" indent="-171450" algn="just">
              <a:lnSpc>
                <a:spcPts val="2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Sprawa dotyczyła spółki, która w ramach prowadzonej działalności zamawiała u podmiotów zagranicznych usługi transportu. Z uwagi na dużą liczbę oraz powtarzalność dostaw, strony umowy zdecydowały o </a:t>
            </a:r>
            <a:r>
              <a:rPr lang="pl-PL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rozliczaniu usługi transportowej w miesięcznych okresach rozliczeniowych.</a:t>
            </a:r>
          </a:p>
          <a:p>
            <a:pPr marL="171450" indent="-171450" algn="just">
              <a:lnSpc>
                <a:spcPts val="2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dirty="0"/>
              <a:t>Organy podatkowe oraz WSA twierdzili, że w tej sytuacji nie można mówić o usłudze ciągłej (o której mowa w art. 19a ust. 3 ustawy o VAT), bo musiałaby to być usługa wykonywana bezustannie, nieprzerwanie przez czas trwania umowy. Chodziłoby więc o taką usługę, dla której można jednoznacznie określić tylko moment rozpoczęcia, natomiast nie da się określić momentu zakończenia rozumianego jako definitywne wykonanie. Natomiast spółka dysponuje zestawieniem, w którym są wyszczególnione poszczególne transporty towarów i może ustalić moment wykonania konkretnej usługi transportowej przez kontrahenta (moment jej rozpoczęcia i zakończenia).</a:t>
            </a:r>
          </a:p>
          <a:p>
            <a:pPr marL="171450" indent="-171450" algn="just">
              <a:lnSpc>
                <a:spcPts val="2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Spółka natomiast zwracała uwagę, że do momentu wystawienia faktury przez kontrahenta i tym samym zaakceptowania usługi przez spółkę nie można ustalić należnego wynagrodzenia. Poza tym zagraniczny kontrahent musi pozostawać w ciągłej dyspozycji do świadczenia usługi transportowej, co również jest elementem charakterystycznym dla usług ciągłych. </a:t>
            </a:r>
          </a:p>
          <a:p>
            <a:pPr marL="171450" indent="-171450" algn="just">
              <a:lnSpc>
                <a:spcPts val="2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NSA przychylił się do argumentacji spółki (wyrok z 9 września 2024 r. sygn. akt I FSK 1786/20) i uznał, że usługę transportową można uznać za usługę ciągłą. </a:t>
            </a:r>
          </a:p>
          <a:p>
            <a:pPr marL="171450" indent="-171450" algn="just">
              <a:lnSpc>
                <a:spcPts val="2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u="sng" dirty="0"/>
              <a:t>Takie stanowisko NSA skutkować może uproszczeniem w zakresie stosowania kursów przeliczeniowych dla faktur wystawionych w walucie obcej (jeden kurs przeliczeniowy np. z końca miesiąca, zamiast wiele kursów przypisanych do pojedynczych transportów).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831B895E-5E51-8A33-5B03-FF6DE969E8F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16668" y="1384019"/>
            <a:ext cx="6520347" cy="422757"/>
          </a:xfrm>
        </p:spPr>
        <p:txBody>
          <a:bodyPr>
            <a:noAutofit/>
          </a:bodyPr>
          <a:lstStyle/>
          <a:p>
            <a:r>
              <a:rPr lang="pl-PL" dirty="0"/>
              <a:t>USŁUGI CIĄGŁE W TRANSPORCIE</a:t>
            </a:r>
          </a:p>
        </p:txBody>
      </p:sp>
    </p:spTree>
    <p:extLst>
      <p:ext uri="{BB962C8B-B14F-4D97-AF65-F5344CB8AC3E}">
        <p14:creationId xmlns:p14="http://schemas.microsoft.com/office/powerpoint/2010/main" val="1143426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831B895E-5E51-8A33-5B03-FF6DE969E8F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3199" y="1386260"/>
            <a:ext cx="6520347" cy="432048"/>
          </a:xfrm>
        </p:spPr>
        <p:txBody>
          <a:bodyPr>
            <a:normAutofit/>
          </a:bodyPr>
          <a:lstStyle/>
          <a:p>
            <a:r>
              <a:rPr lang="pl-PL" dirty="0"/>
              <a:t>OBIAD DLA WSPÓŁPRACOWNIKÓW W KOSZTACH PODATKOWYCH</a:t>
            </a:r>
          </a:p>
        </p:txBody>
      </p:sp>
      <p:sp>
        <p:nvSpPr>
          <p:cNvPr id="7" name="Symbol zastępczy tekstu 1">
            <a:extLst>
              <a:ext uri="{FF2B5EF4-FFF2-40B4-BE49-F238E27FC236}">
                <a16:creationId xmlns:a16="http://schemas.microsoft.com/office/drawing/2014/main" id="{B053B76C-28C0-B7BC-C344-F78C85DBB00B}"/>
              </a:ext>
            </a:extLst>
          </p:cNvPr>
          <p:cNvSpPr txBox="1">
            <a:spLocks/>
          </p:cNvSpPr>
          <p:nvPr/>
        </p:nvSpPr>
        <p:spPr>
          <a:xfrm>
            <a:off x="613199" y="1962324"/>
            <a:ext cx="6407791" cy="8067137"/>
          </a:xfrm>
          <a:prstGeom prst="rect">
            <a:avLst/>
          </a:prstGeom>
        </p:spPr>
        <p:txBody>
          <a:bodyPr lIns="154525" tIns="77262" rIns="154525" bIns="77262" anchor="t">
            <a:normAutofit/>
          </a:bodyPr>
          <a:lstStyle>
            <a:lvl1pPr marL="0" indent="0" algn="l" defTabSz="1043043" rtl="0" eaLnBrk="1" latinLnBrk="0" hangingPunct="1">
              <a:spcBef>
                <a:spcPct val="20000"/>
              </a:spcBef>
              <a:buFontTx/>
              <a:buNone/>
              <a:defRPr sz="1200" kern="1200">
                <a:solidFill>
                  <a:schemeClr val="tx1">
                    <a:lumMod val="65000"/>
                    <a:lumOff val="35000"/>
                  </a:schemeClr>
                </a:solidFill>
                <a:latin typeface="Poppins" panose="00000500000000000000" pitchFamily="2" charset="-18"/>
                <a:ea typeface="+mn-ea"/>
                <a:cs typeface="Poppins" panose="00000500000000000000" pitchFamily="2" charset="-18"/>
              </a:defRPr>
            </a:lvl1pPr>
            <a:lvl2pPr marL="1381994" indent="0" algn="l" defTabSz="1043043" rtl="0" eaLnBrk="1" latinLnBrk="0" hangingPunct="1">
              <a:spcBef>
                <a:spcPct val="20000"/>
              </a:spcBef>
              <a:buFontTx/>
              <a:buNone/>
              <a:defRPr sz="5100" kern="1200">
                <a:solidFill>
                  <a:srgbClr val="82A2CC"/>
                </a:solidFill>
                <a:latin typeface="Poppins" panose="00000500000000000000" pitchFamily="2" charset="-18"/>
                <a:ea typeface="+mn-ea"/>
                <a:cs typeface="Poppins" panose="00000500000000000000" pitchFamily="2" charset="-18"/>
              </a:defRPr>
            </a:lvl2pPr>
            <a:lvl3pPr marL="2763988" indent="0" algn="l" defTabSz="1043043" rtl="0" eaLnBrk="1" latinLnBrk="0" hangingPunct="1">
              <a:spcBef>
                <a:spcPct val="20000"/>
              </a:spcBef>
              <a:buFontTx/>
              <a:buNone/>
              <a:defRPr sz="5100" kern="1200">
                <a:solidFill>
                  <a:srgbClr val="82A2CC"/>
                </a:solidFill>
                <a:latin typeface="Poppins" panose="00000500000000000000" pitchFamily="2" charset="-18"/>
                <a:ea typeface="+mn-ea"/>
                <a:cs typeface="Poppins" panose="00000500000000000000" pitchFamily="2" charset="-18"/>
              </a:defRPr>
            </a:lvl3pPr>
            <a:lvl4pPr marL="4145982" indent="0" algn="l" defTabSz="1043043" rtl="0" eaLnBrk="1" latinLnBrk="0" hangingPunct="1">
              <a:spcBef>
                <a:spcPct val="20000"/>
              </a:spcBef>
              <a:buFontTx/>
              <a:buNone/>
              <a:defRPr sz="5100" kern="1200">
                <a:solidFill>
                  <a:srgbClr val="82A2CC"/>
                </a:solidFill>
                <a:latin typeface="Poppins" panose="00000500000000000000" pitchFamily="2" charset="-18"/>
                <a:ea typeface="+mn-ea"/>
                <a:cs typeface="Poppins" panose="00000500000000000000" pitchFamily="2" charset="-18"/>
              </a:defRPr>
            </a:lvl4pPr>
            <a:lvl5pPr marL="5527975" indent="0" algn="l" defTabSz="1043043" rtl="0" eaLnBrk="1" latinLnBrk="0" hangingPunct="1">
              <a:spcBef>
                <a:spcPct val="20000"/>
              </a:spcBef>
              <a:buFontTx/>
              <a:buNone/>
              <a:defRPr sz="5100" kern="1200">
                <a:solidFill>
                  <a:srgbClr val="82A2CC"/>
                </a:solidFill>
                <a:latin typeface="Poppins" panose="00000500000000000000" pitchFamily="2" charset="-18"/>
                <a:ea typeface="+mn-ea"/>
                <a:cs typeface="Poppins" panose="00000500000000000000" pitchFamily="2" charset="-18"/>
              </a:defRPr>
            </a:lvl5pPr>
            <a:lvl6pPr marL="2868370" indent="-260761" algn="l" defTabSz="104304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892" indent="-260761" algn="l" defTabSz="104304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13" indent="-260761" algn="l" defTabSz="104304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35" indent="-260761" algn="l" defTabSz="104304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lnSpc>
                <a:spcPts val="2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dirty="0"/>
              <a:t>11 października 2024 r. szef KAS opublikował zmienioną interpretację podatkową (nr DOP4.8221.8.2021.CPXV), w której potwierdził, że wydatki na zakup artykułów spożywczych zarówno dla „pracowników”, jak i „współpracowników” (B2B) spełniają przesłanki zaliczenia do kosztów podatkowych. </a:t>
            </a:r>
          </a:p>
          <a:p>
            <a:pPr marL="171450" indent="-171450" algn="just">
              <a:lnSpc>
                <a:spcPts val="2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dirty="0"/>
              <a:t>Firma nabywała artykuły spożywcze dla personelu. Część osób współpracuje ze spółką na podstawie umowy o pracę, a część na podstawie umów B2B. Wszyscy mogą korzystać z części wspólnych biura, w tym kuchni oraz jej wyposażenia, w której spółka udostępnia im m.in. wodę mineralną, kawę, herbatę, mleko, cukier, warzywa i owoce, ciastka i soki. Podczas niektórych spotkań i szkoleń wewnętrznych zapewniane są również kanapki, pizza lub zestawy lunchowe.</a:t>
            </a:r>
          </a:p>
          <a:p>
            <a:pPr marL="171450" indent="-171450" algn="just">
              <a:lnSpc>
                <a:spcPts val="2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dirty="0"/>
              <a:t>Szef KAS przyznał, że wydatki te (w szczególności w części przypadającej na współpracowników na B2B) nie stanowią kosztów reprezentacji i w konsekwencji – stanowią koszty podatkowe spółki na zasadach ogólnych. Wcześniejsze stanowisko organów w tej kwestii było bardziej restrykcyjne.</a:t>
            </a:r>
          </a:p>
        </p:txBody>
      </p:sp>
    </p:spTree>
    <p:extLst>
      <p:ext uri="{BB962C8B-B14F-4D97-AF65-F5344CB8AC3E}">
        <p14:creationId xmlns:p14="http://schemas.microsoft.com/office/powerpoint/2010/main" val="40979342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tekstu 5">
            <a:extLst>
              <a:ext uri="{FF2B5EF4-FFF2-40B4-BE49-F238E27FC236}">
                <a16:creationId xmlns:a16="http://schemas.microsoft.com/office/drawing/2014/main" id="{FF6CE205-EE77-D2DE-E6C7-9BEDB829C1A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88243" y="5820208"/>
            <a:ext cx="6984776" cy="1512168"/>
          </a:xfrm>
        </p:spPr>
        <p:txBody>
          <a:bodyPr>
            <a:normAutofit/>
          </a:bodyPr>
          <a:lstStyle/>
          <a:p>
            <a:pPr algn="just">
              <a:lnSpc>
                <a:spcPts val="2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1100" i="1" dirty="0">
                <a:latin typeface="Poppins" panose="00000500000000000000" pitchFamily="2" charset="-18"/>
                <a:cs typeface="Poppins" panose="00000500000000000000" pitchFamily="2" charset="-18"/>
              </a:rPr>
              <a:t>Powyższy Newsletter zawiera jedynie ogólne informacje i wskazówki. Nie powinny być one podstawą do zawierania jakichkolwiek transakcji lub podejmowania decyzji, bez uzyskania profesjonalnej porady podatkowej dotyczącej sytuacji indywidualnego podatnika. BWHS Wojciechowski Springer i Wspólnicy sp.k. nie ponosi prawnej odpowiedzialności za żadne działania lub zaniechania podjęte w wyniku powyższych informacji.</a:t>
            </a:r>
          </a:p>
        </p:txBody>
      </p:sp>
      <p:sp>
        <p:nvSpPr>
          <p:cNvPr id="7" name="Symbol zastępczy tekstu 6">
            <a:extLst>
              <a:ext uri="{FF2B5EF4-FFF2-40B4-BE49-F238E27FC236}">
                <a16:creationId xmlns:a16="http://schemas.microsoft.com/office/drawing/2014/main" id="{0FD8A25B-CEEA-05D2-D299-74EA97C6134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96255" y="846219"/>
            <a:ext cx="6876764" cy="864096"/>
          </a:xfrm>
        </p:spPr>
        <p:txBody>
          <a:bodyPr>
            <a:noAutofit/>
          </a:bodyPr>
          <a:lstStyle/>
          <a:p>
            <a:pPr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1400" dirty="0"/>
              <a:t>Mamy nadzieję, że powyższe informacje okażą się pomocne. </a:t>
            </a:r>
            <a:br>
              <a:rPr lang="pl-PL" sz="1400" dirty="0"/>
            </a:br>
            <a:r>
              <a:rPr lang="pl-PL" sz="1400" dirty="0"/>
              <a:t>W przypadku pytań lub wątpliwości uprzejmie prosimy o kontakt.</a:t>
            </a:r>
          </a:p>
          <a:p>
            <a:pPr marL="171450" indent="-171450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pl-PL" sz="1400" dirty="0"/>
          </a:p>
        </p:txBody>
      </p:sp>
      <p:pic>
        <p:nvPicPr>
          <p:cNvPr id="8" name="Obraz 7" descr="Obraz zawierający osoba, mężczyzna, kostium, odzież&#10;&#10;Opis wygenerowany automatycznie">
            <a:extLst>
              <a:ext uri="{FF2B5EF4-FFF2-40B4-BE49-F238E27FC236}">
                <a16:creationId xmlns:a16="http://schemas.microsoft.com/office/drawing/2014/main" id="{01CD8A46-FA8F-6A96-804C-EA0F63885CC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279" y="1872314"/>
            <a:ext cx="1656184" cy="1656184"/>
          </a:xfrm>
          <a:prstGeom prst="flowChartConnector">
            <a:avLst/>
          </a:prstGeom>
        </p:spPr>
      </p:pic>
      <p:sp>
        <p:nvSpPr>
          <p:cNvPr id="9" name="Symbol zastępczy tekstu 19">
            <a:extLst>
              <a:ext uri="{FF2B5EF4-FFF2-40B4-BE49-F238E27FC236}">
                <a16:creationId xmlns:a16="http://schemas.microsoft.com/office/drawing/2014/main" id="{4F35328B-D43F-7F30-22AB-25F34D9C716B}"/>
              </a:ext>
            </a:extLst>
          </p:cNvPr>
          <p:cNvSpPr txBox="1">
            <a:spLocks/>
          </p:cNvSpPr>
          <p:nvPr/>
        </p:nvSpPr>
        <p:spPr>
          <a:xfrm>
            <a:off x="2340471" y="1856750"/>
            <a:ext cx="4320480" cy="3849989"/>
          </a:xfrm>
          <a:prstGeom prst="rect">
            <a:avLst/>
          </a:prstGeom>
        </p:spPr>
        <p:txBody>
          <a:bodyPr lIns="154525" tIns="77262" rIns="154525" bIns="77262" anchor="t">
            <a:normAutofit/>
          </a:bodyPr>
          <a:lstStyle>
            <a:lvl1pPr marL="0" indent="0" algn="l" defTabSz="1043043" rtl="0" eaLnBrk="1" latinLnBrk="0" hangingPunct="1">
              <a:spcBef>
                <a:spcPct val="20000"/>
              </a:spcBef>
              <a:buFontTx/>
              <a:buNone/>
              <a:defRPr sz="1000" kern="1200">
                <a:solidFill>
                  <a:schemeClr val="tx1">
                    <a:lumMod val="65000"/>
                    <a:lumOff val="35000"/>
                  </a:schemeClr>
                </a:solidFill>
                <a:latin typeface="Poppins" panose="00000500000000000000" pitchFamily="2" charset="-18"/>
                <a:ea typeface="+mn-ea"/>
                <a:cs typeface="Poppins" panose="00000500000000000000" pitchFamily="2" charset="-18"/>
              </a:defRPr>
            </a:lvl1pPr>
            <a:lvl2pPr marL="1381994" indent="0" algn="l" defTabSz="1043043" rtl="0" eaLnBrk="1" latinLnBrk="0" hangingPunct="1">
              <a:spcBef>
                <a:spcPct val="20000"/>
              </a:spcBef>
              <a:buFontTx/>
              <a:buNone/>
              <a:defRPr sz="5100" kern="1200">
                <a:solidFill>
                  <a:srgbClr val="82A2CC"/>
                </a:solidFill>
                <a:latin typeface="Poppins" panose="00000500000000000000" pitchFamily="2" charset="-18"/>
                <a:ea typeface="+mn-ea"/>
                <a:cs typeface="Poppins" panose="00000500000000000000" pitchFamily="2" charset="-18"/>
              </a:defRPr>
            </a:lvl2pPr>
            <a:lvl3pPr marL="2763988" indent="0" algn="l" defTabSz="1043043" rtl="0" eaLnBrk="1" latinLnBrk="0" hangingPunct="1">
              <a:spcBef>
                <a:spcPct val="20000"/>
              </a:spcBef>
              <a:buFontTx/>
              <a:buNone/>
              <a:defRPr sz="5100" kern="1200">
                <a:solidFill>
                  <a:srgbClr val="82A2CC"/>
                </a:solidFill>
                <a:latin typeface="Poppins" panose="00000500000000000000" pitchFamily="2" charset="-18"/>
                <a:ea typeface="+mn-ea"/>
                <a:cs typeface="Poppins" panose="00000500000000000000" pitchFamily="2" charset="-18"/>
              </a:defRPr>
            </a:lvl3pPr>
            <a:lvl4pPr marL="4145982" indent="0" algn="l" defTabSz="1043043" rtl="0" eaLnBrk="1" latinLnBrk="0" hangingPunct="1">
              <a:spcBef>
                <a:spcPct val="20000"/>
              </a:spcBef>
              <a:buFontTx/>
              <a:buNone/>
              <a:defRPr sz="5100" kern="1200">
                <a:solidFill>
                  <a:srgbClr val="82A2CC"/>
                </a:solidFill>
                <a:latin typeface="Poppins" panose="00000500000000000000" pitchFamily="2" charset="-18"/>
                <a:ea typeface="+mn-ea"/>
                <a:cs typeface="Poppins" panose="00000500000000000000" pitchFamily="2" charset="-18"/>
              </a:defRPr>
            </a:lvl4pPr>
            <a:lvl5pPr marL="5527975" indent="0" algn="l" defTabSz="1043043" rtl="0" eaLnBrk="1" latinLnBrk="0" hangingPunct="1">
              <a:spcBef>
                <a:spcPct val="20000"/>
              </a:spcBef>
              <a:buFontTx/>
              <a:buNone/>
              <a:defRPr sz="5100" kern="1200">
                <a:solidFill>
                  <a:srgbClr val="82A2CC"/>
                </a:solidFill>
                <a:latin typeface="Poppins" panose="00000500000000000000" pitchFamily="2" charset="-18"/>
                <a:ea typeface="+mn-ea"/>
                <a:cs typeface="Poppins" panose="00000500000000000000" pitchFamily="2" charset="-18"/>
              </a:defRPr>
            </a:lvl5pPr>
            <a:lvl6pPr marL="2868370" indent="-260761" algn="l" defTabSz="104304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892" indent="-260761" algn="l" defTabSz="104304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13" indent="-260761" algn="l" defTabSz="104304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35" indent="-260761" algn="l" defTabSz="104304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1200" dirty="0"/>
              <a:t>Z poważaniem</a:t>
            </a:r>
          </a:p>
          <a:p>
            <a:endParaRPr lang="pl-PL" sz="1200" b="1" dirty="0"/>
          </a:p>
          <a:p>
            <a:r>
              <a:rPr lang="pl-PL" sz="1200" b="1" dirty="0"/>
              <a:t>Juliusz Wojciechowski</a:t>
            </a:r>
          </a:p>
          <a:p>
            <a:pPr>
              <a:spcAft>
                <a:spcPts val="600"/>
              </a:spcAft>
            </a:pPr>
            <a:r>
              <a:rPr lang="pl-PL" sz="1200" dirty="0"/>
              <a:t>wspólnik, doradca podatkowy nr wpisu 09942</a:t>
            </a:r>
          </a:p>
          <a:p>
            <a:r>
              <a:rPr lang="pl-PL" sz="1200" dirty="0">
                <a:solidFill>
                  <a:schemeClr val="tx2">
                    <a:lumMod val="60000"/>
                    <a:lumOff val="40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juliusz.wojciechowski@bwhs.pl</a:t>
            </a:r>
            <a:endParaRPr lang="pl-PL" sz="12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pl-PL" sz="1200" dirty="0"/>
              <a:t>www.bwhs.pl  </a:t>
            </a:r>
          </a:p>
          <a:p>
            <a:r>
              <a:rPr lang="pl-PL" sz="1200" dirty="0"/>
              <a:t>m: 502 517 093</a:t>
            </a:r>
          </a:p>
          <a:p>
            <a:endParaRPr lang="pl-PL" sz="1200" dirty="0"/>
          </a:p>
          <a:p>
            <a:endParaRPr lang="pl-PL" sz="1200" dirty="0"/>
          </a:p>
          <a:p>
            <a:endParaRPr lang="pl-PL" sz="1200" dirty="0"/>
          </a:p>
          <a:p>
            <a:r>
              <a:rPr lang="pl-PL" sz="1200" b="1" dirty="0"/>
              <a:t>Sylwia Antoniak</a:t>
            </a:r>
          </a:p>
          <a:p>
            <a:pPr>
              <a:spcAft>
                <a:spcPts val="600"/>
              </a:spcAft>
            </a:pPr>
            <a:r>
              <a:rPr lang="pl-PL" sz="1200" dirty="0"/>
              <a:t>doradca podatkowy nr wpisu 14574</a:t>
            </a:r>
          </a:p>
          <a:p>
            <a:r>
              <a:rPr lang="pl-PL" sz="1200" dirty="0">
                <a:solidFill>
                  <a:schemeClr val="tx2">
                    <a:lumMod val="60000"/>
                    <a:lumOff val="40000"/>
                  </a:schemeClr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sylwia.antoniak@bwhs.pl</a:t>
            </a:r>
            <a:r>
              <a:rPr lang="pl-PL" sz="1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</a:p>
          <a:p>
            <a:r>
              <a:rPr lang="pl-PL" sz="1200" dirty="0"/>
              <a:t>www.bwhs.pl  </a:t>
            </a:r>
          </a:p>
        </p:txBody>
      </p:sp>
      <p:sp>
        <p:nvSpPr>
          <p:cNvPr id="12" name="Symbol zastępczy tekstu 3">
            <a:extLst>
              <a:ext uri="{FF2B5EF4-FFF2-40B4-BE49-F238E27FC236}">
                <a16:creationId xmlns:a16="http://schemas.microsoft.com/office/drawing/2014/main" id="{DFAD9EC1-2438-CE9F-AD90-B3316894CF9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463702" y="8695053"/>
            <a:ext cx="4097561" cy="1404175"/>
          </a:xfrm>
        </p:spPr>
        <p:txBody>
          <a:bodyPr>
            <a:normAutofit/>
          </a:bodyPr>
          <a:lstStyle/>
          <a:p>
            <a:r>
              <a:rPr lang="pl-PL" sz="1200" b="1" dirty="0"/>
              <a:t>BWHS Wojciechowski Springer i Wspólnicy sp.k.</a:t>
            </a:r>
          </a:p>
          <a:p>
            <a:r>
              <a:rPr lang="pl-PL" sz="1200" dirty="0"/>
              <a:t>ul. Ząbkowska 31, 03-736 Warszawa</a:t>
            </a:r>
          </a:p>
          <a:p>
            <a:r>
              <a:rPr lang="pl-PL" sz="1200" dirty="0"/>
              <a:t>Centrum Praskie KONESER</a:t>
            </a:r>
          </a:p>
          <a:p>
            <a:r>
              <a:rPr lang="pl-PL" sz="1200" dirty="0"/>
              <a:t>t: (22) 584 16 50</a:t>
            </a:r>
          </a:p>
          <a:p>
            <a:r>
              <a:rPr lang="pl-PL" sz="1200" dirty="0">
                <a:solidFill>
                  <a:schemeClr val="tx2">
                    <a:lumMod val="60000"/>
                    <a:lumOff val="40000"/>
                  </a:schemeClr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www.bwhs.pl</a:t>
            </a:r>
            <a:r>
              <a:rPr lang="pl-PL" sz="1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B91B9C6A-3ACC-C28C-DE6A-45C1558930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283" y="3846261"/>
            <a:ext cx="1656184" cy="1656184"/>
          </a:xfrm>
          <a:prstGeom prst="flowChartConnector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011638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3022</TotalTime>
  <Words>1033</Words>
  <Application>Microsoft Office PowerPoint</Application>
  <PresentationFormat>Niestandardowy</PresentationFormat>
  <Paragraphs>56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12" baseType="lpstr">
      <vt:lpstr>Arial</vt:lpstr>
      <vt:lpstr>Calibri</vt:lpstr>
      <vt:lpstr>Poppins</vt:lpstr>
      <vt:lpstr>Poppins SemiBold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Gosia Wróblewska</dc:creator>
  <cp:lastModifiedBy>Juliusz Wojciechowski</cp:lastModifiedBy>
  <cp:revision>132</cp:revision>
  <dcterms:created xsi:type="dcterms:W3CDTF">2023-06-23T07:39:41Z</dcterms:created>
  <dcterms:modified xsi:type="dcterms:W3CDTF">2024-11-27T10:09:53Z</dcterms:modified>
</cp:coreProperties>
</file>